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2" r:id="rId3"/>
    <p:sldId id="312"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90" r:id="rId33"/>
    <p:sldId id="286" r:id="rId34"/>
    <p:sldId id="287" r:id="rId35"/>
    <p:sldId id="288" r:id="rId36"/>
    <p:sldId id="289"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31" r:id="rId72"/>
    <p:sldId id="326" r:id="rId73"/>
    <p:sldId id="327" r:id="rId74"/>
    <p:sldId id="328" r:id="rId75"/>
    <p:sldId id="329" r:id="rId76"/>
    <p:sldId id="332" r:id="rId77"/>
    <p:sldId id="330" r:id="rId78"/>
    <p:sldId id="333" r:id="rId79"/>
    <p:sldId id="334" r:id="rId80"/>
    <p:sldId id="335" r:id="rId81"/>
    <p:sldId id="336" r:id="rId82"/>
    <p:sldId id="337" r:id="rId83"/>
    <p:sldId id="338" r:id="rId8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78" d="100"/>
          <a:sy n="78" d="100"/>
        </p:scale>
        <p:origin x="432" y="-4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BC67494-4EA8-4F05-94E6-DFAEFDDA070C}" type="datetimeFigureOut">
              <a:rPr lang="en-US" smtClean="0"/>
              <a:t>1/10/2020</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6211A2D3-6052-44B7-90DA-EBC2160E7F97}" type="slidenum">
              <a:rPr lang="en-US" smtClean="0"/>
              <a:t>‹#›</a:t>
            </a:fld>
            <a:endParaRPr lang="en-US"/>
          </a:p>
        </p:txBody>
      </p:sp>
    </p:spTree>
    <p:extLst>
      <p:ext uri="{BB962C8B-B14F-4D97-AF65-F5344CB8AC3E}">
        <p14:creationId xmlns:p14="http://schemas.microsoft.com/office/powerpoint/2010/main" val="2083680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C67494-4EA8-4F05-94E6-DFAEFDDA070C}" type="datetimeFigureOut">
              <a:rPr lang="en-US" smtClean="0"/>
              <a:t>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6211A2D3-6052-44B7-90DA-EBC2160E7F97}" type="slidenum">
              <a:rPr lang="en-US" smtClean="0"/>
              <a:t>‹#›</a:t>
            </a:fld>
            <a:endParaRPr lang="en-US"/>
          </a:p>
        </p:txBody>
      </p:sp>
    </p:spTree>
    <p:extLst>
      <p:ext uri="{BB962C8B-B14F-4D97-AF65-F5344CB8AC3E}">
        <p14:creationId xmlns:p14="http://schemas.microsoft.com/office/powerpoint/2010/main" val="3202392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C67494-4EA8-4F05-94E6-DFAEFDDA070C}" type="datetimeFigureOut">
              <a:rPr lang="en-US" smtClean="0"/>
              <a:t>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11A2D3-6052-44B7-90DA-EBC2160E7F97}" type="slidenum">
              <a:rPr lang="en-US" smtClean="0"/>
              <a:t>‹#›</a:t>
            </a:fld>
            <a:endParaRPr lang="en-US"/>
          </a:p>
        </p:txBody>
      </p:sp>
    </p:spTree>
    <p:extLst>
      <p:ext uri="{BB962C8B-B14F-4D97-AF65-F5344CB8AC3E}">
        <p14:creationId xmlns:p14="http://schemas.microsoft.com/office/powerpoint/2010/main" val="2186100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C67494-4EA8-4F05-94E6-DFAEFDDA070C}" type="datetimeFigureOut">
              <a:rPr lang="en-US" smtClean="0"/>
              <a:t>1/10/2020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11A2D3-6052-44B7-90DA-EBC2160E7F97}" type="slidenum">
              <a:rPr lang="en-US" smtClean="0"/>
              <a:t>‹#›</a:t>
            </a:fld>
            <a:endParaRPr lang="en-US"/>
          </a:p>
        </p:txBody>
      </p:sp>
    </p:spTree>
    <p:extLst>
      <p:ext uri="{BB962C8B-B14F-4D97-AF65-F5344CB8AC3E}">
        <p14:creationId xmlns:p14="http://schemas.microsoft.com/office/powerpoint/2010/main" val="1878833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BC67494-4EA8-4F05-94E6-DFAEFDDA070C}" type="datetimeFigureOut">
              <a:rPr lang="en-US" smtClean="0"/>
              <a:t>1/10/2020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11A2D3-6052-44B7-90DA-EBC2160E7F97}" type="slidenum">
              <a:rPr lang="en-US" smtClean="0"/>
              <a:t>‹#›</a:t>
            </a:fld>
            <a:endParaRPr lang="en-US"/>
          </a:p>
        </p:txBody>
      </p:sp>
    </p:spTree>
    <p:extLst>
      <p:ext uri="{BB962C8B-B14F-4D97-AF65-F5344CB8AC3E}">
        <p14:creationId xmlns:p14="http://schemas.microsoft.com/office/powerpoint/2010/main" val="4047188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C67494-4EA8-4F05-94E6-DFAEFDDA070C}" type="datetimeFigureOut">
              <a:rPr lang="en-US" smtClean="0"/>
              <a:t>1/10/2020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11A2D3-6052-44B7-90DA-EBC2160E7F97}" type="slidenum">
              <a:rPr lang="en-US" smtClean="0"/>
              <a:t>‹#›</a:t>
            </a:fld>
            <a:endParaRPr lang="en-US"/>
          </a:p>
        </p:txBody>
      </p:sp>
    </p:spTree>
    <p:extLst>
      <p:ext uri="{BB962C8B-B14F-4D97-AF65-F5344CB8AC3E}">
        <p14:creationId xmlns:p14="http://schemas.microsoft.com/office/powerpoint/2010/main" val="580877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C67494-4EA8-4F05-94E6-DFAEFDDA070C}" type="datetimeFigureOut">
              <a:rPr lang="en-US" smtClean="0"/>
              <a:t>1/10/2020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211A2D3-6052-44B7-90DA-EBC2160E7F97}" type="slidenum">
              <a:rPr lang="en-US" smtClean="0"/>
              <a:t>‹#›</a:t>
            </a:fld>
            <a:endParaRPr lang="en-US"/>
          </a:p>
        </p:txBody>
      </p:sp>
    </p:spTree>
    <p:extLst>
      <p:ext uri="{BB962C8B-B14F-4D97-AF65-F5344CB8AC3E}">
        <p14:creationId xmlns:p14="http://schemas.microsoft.com/office/powerpoint/2010/main" val="2455251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C67494-4EA8-4F05-94E6-DFAEFDDA070C}" type="datetimeFigureOut">
              <a:rPr lang="en-US" smtClean="0"/>
              <a:t>1/10/2020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11A2D3-6052-44B7-90DA-EBC2160E7F97}" type="slidenum">
              <a:rPr lang="en-US" smtClean="0"/>
              <a:t>‹#›</a:t>
            </a:fld>
            <a:endParaRPr lang="en-US"/>
          </a:p>
        </p:txBody>
      </p:sp>
    </p:spTree>
    <p:extLst>
      <p:ext uri="{BB962C8B-B14F-4D97-AF65-F5344CB8AC3E}">
        <p14:creationId xmlns:p14="http://schemas.microsoft.com/office/powerpoint/2010/main" val="3443697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C67494-4EA8-4F05-94E6-DFAEFDDA070C}" type="datetimeFigureOut">
              <a:rPr lang="en-US" smtClean="0"/>
              <a:t>1/10/2020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11A2D3-6052-44B7-90DA-EBC2160E7F97}" type="slidenum">
              <a:rPr lang="en-US" smtClean="0"/>
              <a:t>‹#›</a:t>
            </a:fld>
            <a:endParaRPr lang="en-US"/>
          </a:p>
        </p:txBody>
      </p:sp>
    </p:spTree>
    <p:extLst>
      <p:ext uri="{BB962C8B-B14F-4D97-AF65-F5344CB8AC3E}">
        <p14:creationId xmlns:p14="http://schemas.microsoft.com/office/powerpoint/2010/main" val="3347174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C67494-4EA8-4F05-94E6-DFAEFDDA070C}" type="datetimeFigureOut">
              <a:rPr lang="en-US" smtClean="0"/>
              <a:t>1/10/2020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11A2D3-6052-44B7-90DA-EBC2160E7F97}" type="slidenum">
              <a:rPr lang="en-US" smtClean="0"/>
              <a:t>‹#›</a:t>
            </a:fld>
            <a:endParaRPr lang="en-US"/>
          </a:p>
        </p:txBody>
      </p:sp>
    </p:spTree>
    <p:extLst>
      <p:ext uri="{BB962C8B-B14F-4D97-AF65-F5344CB8AC3E}">
        <p14:creationId xmlns:p14="http://schemas.microsoft.com/office/powerpoint/2010/main" val="20514466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C67494-4EA8-4F05-94E6-DFAEFDDA070C}" type="datetimeFigureOut">
              <a:rPr lang="en-US" smtClean="0"/>
              <a:t>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11A2D3-6052-44B7-90DA-EBC2160E7F97}" type="slidenum">
              <a:rPr lang="en-US" smtClean="0"/>
              <a:t>‹#›</a:t>
            </a:fld>
            <a:endParaRPr lang="en-US"/>
          </a:p>
        </p:txBody>
      </p:sp>
    </p:spTree>
    <p:extLst>
      <p:ext uri="{BB962C8B-B14F-4D97-AF65-F5344CB8AC3E}">
        <p14:creationId xmlns:p14="http://schemas.microsoft.com/office/powerpoint/2010/main" val="140392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C67494-4EA8-4F05-94E6-DFAEFDDA070C}" type="datetimeFigureOut">
              <a:rPr lang="en-US" smtClean="0"/>
              <a:t>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11A2D3-6052-44B7-90DA-EBC2160E7F97}" type="slidenum">
              <a:rPr lang="en-US" smtClean="0"/>
              <a:t>‹#›</a:t>
            </a:fld>
            <a:endParaRPr lang="en-US"/>
          </a:p>
        </p:txBody>
      </p:sp>
    </p:spTree>
    <p:extLst>
      <p:ext uri="{BB962C8B-B14F-4D97-AF65-F5344CB8AC3E}">
        <p14:creationId xmlns:p14="http://schemas.microsoft.com/office/powerpoint/2010/main" val="4392189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C67494-4EA8-4F05-94E6-DFAEFDDA070C}" type="datetimeFigureOut">
              <a:rPr lang="en-US" smtClean="0"/>
              <a:t>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11A2D3-6052-44B7-90DA-EBC2160E7F97}" type="slidenum">
              <a:rPr lang="en-US" smtClean="0"/>
              <a:t>‹#›</a:t>
            </a:fld>
            <a:endParaRPr lang="en-US"/>
          </a:p>
        </p:txBody>
      </p:sp>
    </p:spTree>
    <p:extLst>
      <p:ext uri="{BB962C8B-B14F-4D97-AF65-F5344CB8AC3E}">
        <p14:creationId xmlns:p14="http://schemas.microsoft.com/office/powerpoint/2010/main" val="27845838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C67494-4EA8-4F05-94E6-DFAEFDDA070C}" type="datetimeFigureOut">
              <a:rPr lang="en-US" smtClean="0"/>
              <a:t>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11A2D3-6052-44B7-90DA-EBC2160E7F97}" type="slidenum">
              <a:rPr lang="en-US" smtClean="0"/>
              <a:t>‹#›</a:t>
            </a:fld>
            <a:endParaRPr lang="en-US"/>
          </a:p>
        </p:txBody>
      </p:sp>
    </p:spTree>
    <p:extLst>
      <p:ext uri="{BB962C8B-B14F-4D97-AF65-F5344CB8AC3E}">
        <p14:creationId xmlns:p14="http://schemas.microsoft.com/office/powerpoint/2010/main" val="35309164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C67494-4EA8-4F05-94E6-DFAEFDDA070C}" type="datetimeFigureOut">
              <a:rPr lang="en-US" smtClean="0"/>
              <a:t>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11A2D3-6052-44B7-90DA-EBC2160E7F97}" type="slidenum">
              <a:rPr lang="en-US" smtClean="0"/>
              <a:t>‹#›</a:t>
            </a:fld>
            <a:endParaRPr lang="en-US"/>
          </a:p>
        </p:txBody>
      </p:sp>
    </p:spTree>
    <p:extLst>
      <p:ext uri="{BB962C8B-B14F-4D97-AF65-F5344CB8AC3E}">
        <p14:creationId xmlns:p14="http://schemas.microsoft.com/office/powerpoint/2010/main" val="13782466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C67494-4EA8-4F05-94E6-DFAEFDDA070C}" type="datetimeFigureOut">
              <a:rPr lang="en-US" smtClean="0"/>
              <a:t>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11A2D3-6052-44B7-90DA-EBC2160E7F97}" type="slidenum">
              <a:rPr lang="en-US" smtClean="0"/>
              <a:t>‹#›</a:t>
            </a:fld>
            <a:endParaRPr lang="en-US"/>
          </a:p>
        </p:txBody>
      </p:sp>
    </p:spTree>
    <p:extLst>
      <p:ext uri="{BB962C8B-B14F-4D97-AF65-F5344CB8AC3E}">
        <p14:creationId xmlns:p14="http://schemas.microsoft.com/office/powerpoint/2010/main" val="38319627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C67494-4EA8-4F05-94E6-DFAEFDDA070C}" type="datetimeFigureOut">
              <a:rPr lang="en-US" smtClean="0"/>
              <a:t>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11A2D3-6052-44B7-90DA-EBC2160E7F97}" type="slidenum">
              <a:rPr lang="en-US" smtClean="0"/>
              <a:t>‹#›</a:t>
            </a:fld>
            <a:endParaRPr lang="en-US"/>
          </a:p>
        </p:txBody>
      </p:sp>
    </p:spTree>
    <p:extLst>
      <p:ext uri="{BB962C8B-B14F-4D97-AF65-F5344CB8AC3E}">
        <p14:creationId xmlns:p14="http://schemas.microsoft.com/office/powerpoint/2010/main" val="3542318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BC67494-4EA8-4F05-94E6-DFAEFDDA070C}" type="datetimeFigureOut">
              <a:rPr lang="en-US" smtClean="0"/>
              <a:t>1/10/2020</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211A2D3-6052-44B7-90DA-EBC2160E7F97}" type="slidenum">
              <a:rPr lang="en-US" smtClean="0"/>
              <a:t>‹#›</a:t>
            </a:fld>
            <a:endParaRPr lang="en-US"/>
          </a:p>
        </p:txBody>
      </p:sp>
    </p:spTree>
    <p:extLst>
      <p:ext uri="{BB962C8B-B14F-4D97-AF65-F5344CB8AC3E}">
        <p14:creationId xmlns:p14="http://schemas.microsoft.com/office/powerpoint/2010/main" val="14184243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471EC-38BC-4B56-84B3-EF80C44964C7}"/>
              </a:ext>
            </a:extLst>
          </p:cNvPr>
          <p:cNvSpPr>
            <a:spLocks noGrp="1"/>
          </p:cNvSpPr>
          <p:nvPr>
            <p:ph type="ctrTitle"/>
          </p:nvPr>
        </p:nvSpPr>
        <p:spPr/>
        <p:txBody>
          <a:bodyPr>
            <a:normAutofit fontScale="90000"/>
          </a:bodyPr>
          <a:lstStyle/>
          <a:p>
            <a:r>
              <a:rPr lang="en-US" b="1" dirty="0">
                <a:latin typeface="Arial" panose="020B0604020202020204" pitchFamily="34" charset="0"/>
                <a:cs typeface="Arial" panose="020B0604020202020204" pitchFamily="34" charset="0"/>
              </a:rPr>
              <a:t>ILO8025:</a:t>
            </a:r>
            <a:r>
              <a:rPr lang="en-US" b="1" dirty="0"/>
              <a:t> Professional Ethics and Corporate Social Responsibility (CSR)</a:t>
            </a:r>
            <a:endParaRPr lang="en-US" dirty="0"/>
          </a:p>
        </p:txBody>
      </p:sp>
      <p:sp>
        <p:nvSpPr>
          <p:cNvPr id="3" name="Subtitle 2">
            <a:extLst>
              <a:ext uri="{FF2B5EF4-FFF2-40B4-BE49-F238E27FC236}">
                <a16:creationId xmlns:a16="http://schemas.microsoft.com/office/drawing/2014/main" id="{D52A3AD2-347F-4A58-A603-6C552207A8E0}"/>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945786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EFD88-1F1B-40B2-BAA8-DD1B5CCD1428}"/>
              </a:ext>
            </a:extLst>
          </p:cNvPr>
          <p:cNvSpPr>
            <a:spLocks noGrp="1"/>
          </p:cNvSpPr>
          <p:nvPr>
            <p:ph type="title"/>
          </p:nvPr>
        </p:nvSpPr>
        <p:spPr/>
        <p:txBody>
          <a:bodyPr/>
          <a:lstStyle/>
          <a:p>
            <a:r>
              <a:rPr lang="en-US" b="1" dirty="0"/>
              <a:t>Professional Ethics and Corporate Social Responsibility (CSR)</a:t>
            </a:r>
            <a:endParaRPr lang="en-US" dirty="0"/>
          </a:p>
        </p:txBody>
      </p:sp>
      <p:sp>
        <p:nvSpPr>
          <p:cNvPr id="3" name="Content Placeholder 2">
            <a:extLst>
              <a:ext uri="{FF2B5EF4-FFF2-40B4-BE49-F238E27FC236}">
                <a16:creationId xmlns:a16="http://schemas.microsoft.com/office/drawing/2014/main" id="{0F7DD85D-3858-4E09-BEC0-E370F82B9C99}"/>
              </a:ext>
            </a:extLst>
          </p:cNvPr>
          <p:cNvSpPr>
            <a:spLocks noGrp="1"/>
          </p:cNvSpPr>
          <p:nvPr>
            <p:ph idx="1"/>
          </p:nvPr>
        </p:nvSpPr>
        <p:spPr/>
        <p:txBody>
          <a:bodyPr>
            <a:normAutofit fontScale="85000" lnSpcReduction="20000"/>
          </a:bodyPr>
          <a:lstStyle/>
          <a:p>
            <a:r>
              <a:rPr lang="en-US" b="1" dirty="0"/>
              <a:t>Objectives:</a:t>
            </a:r>
          </a:p>
          <a:p>
            <a:pPr marL="0" indent="0">
              <a:buNone/>
            </a:pPr>
            <a:r>
              <a:rPr lang="en-US" dirty="0"/>
              <a:t>1. To understand professional ethics in business</a:t>
            </a:r>
          </a:p>
          <a:p>
            <a:pPr marL="0" indent="0">
              <a:buNone/>
            </a:pPr>
            <a:r>
              <a:rPr lang="en-US" dirty="0"/>
              <a:t>2. To recognized corporate social responsibility</a:t>
            </a:r>
          </a:p>
          <a:p>
            <a:r>
              <a:rPr lang="en-US" b="1" dirty="0"/>
              <a:t>Outcomes: </a:t>
            </a:r>
            <a:r>
              <a:rPr lang="en-US" dirty="0"/>
              <a:t>Learner will be able to…</a:t>
            </a:r>
          </a:p>
          <a:p>
            <a:pPr marL="0" indent="0">
              <a:buNone/>
            </a:pPr>
            <a:r>
              <a:rPr lang="en-US" dirty="0"/>
              <a:t>1. Understand rights and duties of business</a:t>
            </a:r>
          </a:p>
          <a:p>
            <a:pPr marL="0" indent="0">
              <a:buNone/>
            </a:pPr>
            <a:r>
              <a:rPr lang="en-US" dirty="0"/>
              <a:t>2. Distinguish different aspects of corporate social responsibility</a:t>
            </a:r>
          </a:p>
          <a:p>
            <a:pPr marL="0" indent="0">
              <a:buNone/>
            </a:pPr>
            <a:r>
              <a:rPr lang="en-US" dirty="0"/>
              <a:t>3. Demonstrate professional ethics</a:t>
            </a:r>
          </a:p>
          <a:p>
            <a:pPr marL="0" indent="0">
              <a:buNone/>
            </a:pPr>
            <a:r>
              <a:rPr lang="en-US" dirty="0"/>
              <a:t>4. Understand legal aspects of corporate social responsibility</a:t>
            </a:r>
          </a:p>
        </p:txBody>
      </p:sp>
    </p:spTree>
    <p:extLst>
      <p:ext uri="{BB962C8B-B14F-4D97-AF65-F5344CB8AC3E}">
        <p14:creationId xmlns:p14="http://schemas.microsoft.com/office/powerpoint/2010/main" val="12167600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DA233-7383-46B4-A8F4-B3BDEADD8360}"/>
              </a:ext>
            </a:extLst>
          </p:cNvPr>
          <p:cNvSpPr>
            <a:spLocks noGrp="1"/>
          </p:cNvSpPr>
          <p:nvPr>
            <p:ph type="title"/>
          </p:nvPr>
        </p:nvSpPr>
        <p:spPr/>
        <p:txBody>
          <a:bodyPr>
            <a:normAutofit/>
          </a:bodyPr>
          <a:lstStyle/>
          <a:p>
            <a:r>
              <a:rPr lang="en-US" sz="6600" dirty="0"/>
              <a:t>Chapter I</a:t>
            </a:r>
          </a:p>
        </p:txBody>
      </p:sp>
      <p:sp>
        <p:nvSpPr>
          <p:cNvPr id="3" name="Content Placeholder 2">
            <a:extLst>
              <a:ext uri="{FF2B5EF4-FFF2-40B4-BE49-F238E27FC236}">
                <a16:creationId xmlns:a16="http://schemas.microsoft.com/office/drawing/2014/main" id="{4B79B188-9BD7-4169-B626-6284C1DB740D}"/>
              </a:ext>
            </a:extLst>
          </p:cNvPr>
          <p:cNvSpPr>
            <a:spLocks noGrp="1"/>
          </p:cNvSpPr>
          <p:nvPr>
            <p:ph idx="1"/>
          </p:nvPr>
        </p:nvSpPr>
        <p:spPr/>
        <p:txBody>
          <a:bodyPr>
            <a:normAutofit/>
          </a:bodyPr>
          <a:lstStyle/>
          <a:p>
            <a:r>
              <a:rPr lang="en-US" sz="6000" dirty="0"/>
              <a:t>Professional Ethics and Business</a:t>
            </a:r>
          </a:p>
        </p:txBody>
      </p:sp>
    </p:spTree>
    <p:extLst>
      <p:ext uri="{BB962C8B-B14F-4D97-AF65-F5344CB8AC3E}">
        <p14:creationId xmlns:p14="http://schemas.microsoft.com/office/powerpoint/2010/main" val="2329213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83F80-2805-4888-95A4-9D92449CC00E}"/>
              </a:ext>
            </a:extLst>
          </p:cNvPr>
          <p:cNvSpPr>
            <a:spLocks noGrp="1"/>
          </p:cNvSpPr>
          <p:nvPr>
            <p:ph type="title"/>
          </p:nvPr>
        </p:nvSpPr>
        <p:spPr/>
        <p:txBody>
          <a:bodyPr/>
          <a:lstStyle/>
          <a:p>
            <a:r>
              <a:rPr lang="en-US" b="1" dirty="0"/>
              <a:t>The Nature of Business Ethics</a:t>
            </a:r>
            <a:endParaRPr lang="en-US" dirty="0"/>
          </a:p>
        </p:txBody>
      </p:sp>
      <p:sp>
        <p:nvSpPr>
          <p:cNvPr id="3" name="Content Placeholder 2">
            <a:extLst>
              <a:ext uri="{FF2B5EF4-FFF2-40B4-BE49-F238E27FC236}">
                <a16:creationId xmlns:a16="http://schemas.microsoft.com/office/drawing/2014/main" id="{D379CDD9-8BB5-4CC7-AA42-F47C27918710}"/>
              </a:ext>
            </a:extLst>
          </p:cNvPr>
          <p:cNvSpPr>
            <a:spLocks noGrp="1"/>
          </p:cNvSpPr>
          <p:nvPr>
            <p:ph idx="1"/>
          </p:nvPr>
        </p:nvSpPr>
        <p:spPr/>
        <p:txBody>
          <a:bodyPr>
            <a:normAutofit fontScale="85000" lnSpcReduction="20000"/>
          </a:bodyPr>
          <a:lstStyle/>
          <a:p>
            <a:pPr algn="ctr"/>
            <a:r>
              <a:rPr lang="en-US" b="1" dirty="0"/>
              <a:t>Ethics</a:t>
            </a:r>
            <a:r>
              <a:rPr lang="en-US" i="1" dirty="0"/>
              <a:t> - </a:t>
            </a:r>
            <a:r>
              <a:rPr lang="en-US" dirty="0"/>
              <a:t>“the principles of conduct governing an individual or a group.”</a:t>
            </a:r>
          </a:p>
          <a:p>
            <a:pPr marL="0" indent="0" algn="ctr">
              <a:buNone/>
            </a:pPr>
            <a:r>
              <a:rPr lang="en-US" dirty="0"/>
              <a:t> or </a:t>
            </a:r>
          </a:p>
          <a:p>
            <a:pPr marL="0" indent="0" algn="ctr">
              <a:buNone/>
            </a:pPr>
            <a:r>
              <a:rPr lang="en-US" dirty="0"/>
              <a:t> “the study of morality.”</a:t>
            </a:r>
          </a:p>
          <a:p>
            <a:r>
              <a:rPr lang="en-US" b="1" dirty="0"/>
              <a:t>Morality – “</a:t>
            </a:r>
            <a:r>
              <a:rPr lang="en-US" dirty="0"/>
              <a:t>the standards that an individual or a group has about what is right and wrong, or good and evil.”</a:t>
            </a:r>
          </a:p>
          <a:p>
            <a:r>
              <a:rPr lang="en-US" b="1" dirty="0"/>
              <a:t>Moral standards- </a:t>
            </a:r>
            <a:r>
              <a:rPr lang="en-US" dirty="0"/>
              <a:t>The norms about the kinds of actions believed to be morally right and wrong as well as the values placed on what we believe to be morally good and morally bad.</a:t>
            </a:r>
          </a:p>
          <a:p>
            <a:r>
              <a:rPr lang="en-US" b="1" dirty="0"/>
              <a:t>Nonmoral standards - </a:t>
            </a:r>
            <a:r>
              <a:rPr lang="en-US" dirty="0"/>
              <a:t>The standards by which we judge what is good or bad and right or wrong in a nonmoral way.</a:t>
            </a:r>
            <a:endParaRPr lang="en-US" b="1" dirty="0"/>
          </a:p>
        </p:txBody>
      </p:sp>
    </p:spTree>
    <p:extLst>
      <p:ext uri="{BB962C8B-B14F-4D97-AF65-F5344CB8AC3E}">
        <p14:creationId xmlns:p14="http://schemas.microsoft.com/office/powerpoint/2010/main" val="3017258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3CB7-822C-44FE-ABD3-00C47C227D13}"/>
              </a:ext>
            </a:extLst>
          </p:cNvPr>
          <p:cNvSpPr>
            <a:spLocks noGrp="1"/>
          </p:cNvSpPr>
          <p:nvPr>
            <p:ph type="title"/>
          </p:nvPr>
        </p:nvSpPr>
        <p:spPr/>
        <p:txBody>
          <a:bodyPr/>
          <a:lstStyle/>
          <a:p>
            <a:r>
              <a:rPr lang="en-US" b="1" dirty="0"/>
              <a:t>Six Characteristics of Moral Standards</a:t>
            </a:r>
            <a:endParaRPr lang="en-US" dirty="0"/>
          </a:p>
        </p:txBody>
      </p:sp>
      <p:sp>
        <p:nvSpPr>
          <p:cNvPr id="3" name="Content Placeholder 2">
            <a:extLst>
              <a:ext uri="{FF2B5EF4-FFF2-40B4-BE49-F238E27FC236}">
                <a16:creationId xmlns:a16="http://schemas.microsoft.com/office/drawing/2014/main" id="{81194DBE-F674-4391-8C01-0F1632841330}"/>
              </a:ext>
            </a:extLst>
          </p:cNvPr>
          <p:cNvSpPr>
            <a:spLocks noGrp="1"/>
          </p:cNvSpPr>
          <p:nvPr>
            <p:ph idx="1"/>
          </p:nvPr>
        </p:nvSpPr>
        <p:spPr/>
        <p:txBody>
          <a:bodyPr>
            <a:normAutofit/>
          </a:bodyPr>
          <a:lstStyle/>
          <a:p>
            <a:pPr marL="0" indent="0">
              <a:buNone/>
            </a:pPr>
            <a:r>
              <a:rPr lang="en-US" dirty="0"/>
              <a:t>• Involve serious wrongs or significant benefits</a:t>
            </a:r>
          </a:p>
          <a:p>
            <a:pPr marL="0" indent="0">
              <a:buNone/>
            </a:pPr>
            <a:r>
              <a:rPr lang="en-US" dirty="0"/>
              <a:t>• Should be preferred to other values including self-interest </a:t>
            </a:r>
          </a:p>
          <a:p>
            <a:pPr marL="0" indent="0">
              <a:buNone/>
            </a:pPr>
            <a:r>
              <a:rPr lang="en-US" dirty="0"/>
              <a:t>• Not established by authority figures</a:t>
            </a:r>
          </a:p>
          <a:p>
            <a:pPr marL="0" indent="0">
              <a:buNone/>
            </a:pPr>
            <a:r>
              <a:rPr lang="en-US" dirty="0"/>
              <a:t>• Felt to be universal</a:t>
            </a:r>
          </a:p>
          <a:p>
            <a:pPr marL="0" indent="0">
              <a:buNone/>
            </a:pPr>
            <a:r>
              <a:rPr lang="en-US" dirty="0"/>
              <a:t>• Based on impartial considerations</a:t>
            </a:r>
          </a:p>
          <a:p>
            <a:pPr marL="0" indent="0">
              <a:buNone/>
            </a:pPr>
            <a:r>
              <a:rPr lang="en-US" dirty="0"/>
              <a:t>• Associated </a:t>
            </a:r>
            <a:r>
              <a:rPr lang="en-US"/>
              <a:t>with special emotions </a:t>
            </a:r>
            <a:r>
              <a:rPr lang="en-US" dirty="0"/>
              <a:t>and vocabulary</a:t>
            </a:r>
          </a:p>
        </p:txBody>
      </p:sp>
    </p:spTree>
    <p:extLst>
      <p:ext uri="{BB962C8B-B14F-4D97-AF65-F5344CB8AC3E}">
        <p14:creationId xmlns:p14="http://schemas.microsoft.com/office/powerpoint/2010/main" val="1874014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9AD9D-6342-4D73-8493-E64CF9F8688A}"/>
              </a:ext>
            </a:extLst>
          </p:cNvPr>
          <p:cNvSpPr>
            <a:spLocks noGrp="1"/>
          </p:cNvSpPr>
          <p:nvPr>
            <p:ph type="title"/>
          </p:nvPr>
        </p:nvSpPr>
        <p:spPr/>
        <p:txBody>
          <a:bodyPr/>
          <a:lstStyle/>
          <a:p>
            <a:r>
              <a:rPr lang="en-US" b="1" dirty="0"/>
              <a:t>Ethics</a:t>
            </a:r>
            <a:endParaRPr lang="en-US" dirty="0"/>
          </a:p>
        </p:txBody>
      </p:sp>
      <p:sp>
        <p:nvSpPr>
          <p:cNvPr id="3" name="Content Placeholder 2">
            <a:extLst>
              <a:ext uri="{FF2B5EF4-FFF2-40B4-BE49-F238E27FC236}">
                <a16:creationId xmlns:a16="http://schemas.microsoft.com/office/drawing/2014/main" id="{BD0F5E9C-9754-4BEC-90B7-EA6EDFB8F158}"/>
              </a:ext>
            </a:extLst>
          </p:cNvPr>
          <p:cNvSpPr>
            <a:spLocks noGrp="1"/>
          </p:cNvSpPr>
          <p:nvPr>
            <p:ph idx="1"/>
          </p:nvPr>
        </p:nvSpPr>
        <p:spPr/>
        <p:txBody>
          <a:bodyPr/>
          <a:lstStyle/>
          <a:p>
            <a:pPr marL="0" indent="0">
              <a:buNone/>
            </a:pPr>
            <a:r>
              <a:rPr lang="en-US" dirty="0"/>
              <a:t>The discipline that examines one’s moral standards or the moral standards of a society to evaluate their reasonableness and their implications for one’s life.</a:t>
            </a:r>
          </a:p>
        </p:txBody>
      </p:sp>
    </p:spTree>
    <p:extLst>
      <p:ext uri="{BB962C8B-B14F-4D97-AF65-F5344CB8AC3E}">
        <p14:creationId xmlns:p14="http://schemas.microsoft.com/office/powerpoint/2010/main" val="1453765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34BA7-28DC-431F-A072-94BE68CBD470}"/>
              </a:ext>
            </a:extLst>
          </p:cNvPr>
          <p:cNvSpPr>
            <a:spLocks noGrp="1"/>
          </p:cNvSpPr>
          <p:nvPr>
            <p:ph type="title"/>
          </p:nvPr>
        </p:nvSpPr>
        <p:spPr/>
        <p:txBody>
          <a:bodyPr/>
          <a:lstStyle/>
          <a:p>
            <a:r>
              <a:rPr lang="en-US" dirty="0"/>
              <a:t>Ethics and social sciences</a:t>
            </a:r>
          </a:p>
        </p:txBody>
      </p:sp>
      <p:sp>
        <p:nvSpPr>
          <p:cNvPr id="3" name="Content Placeholder 2">
            <a:extLst>
              <a:ext uri="{FF2B5EF4-FFF2-40B4-BE49-F238E27FC236}">
                <a16:creationId xmlns:a16="http://schemas.microsoft.com/office/drawing/2014/main" id="{614B5DCD-75D4-4D56-B4C6-267806DF3255}"/>
              </a:ext>
            </a:extLst>
          </p:cNvPr>
          <p:cNvSpPr>
            <a:spLocks noGrp="1"/>
          </p:cNvSpPr>
          <p:nvPr>
            <p:ph idx="1"/>
          </p:nvPr>
        </p:nvSpPr>
        <p:spPr/>
        <p:txBody>
          <a:bodyPr>
            <a:normAutofit/>
          </a:bodyPr>
          <a:lstStyle/>
          <a:p>
            <a:r>
              <a:rPr lang="en-US" dirty="0"/>
              <a:t>ethics is a </a:t>
            </a:r>
            <a:r>
              <a:rPr lang="en-US" i="1" dirty="0"/>
              <a:t>normative </a:t>
            </a:r>
            <a:r>
              <a:rPr lang="en-US" dirty="0"/>
              <a:t>study of morality, the social sciences engage in a </a:t>
            </a:r>
            <a:r>
              <a:rPr lang="en-US" i="1" dirty="0"/>
              <a:t>descriptive </a:t>
            </a:r>
            <a:r>
              <a:rPr lang="en-US" dirty="0"/>
              <a:t>study of morality.</a:t>
            </a:r>
          </a:p>
          <a:p>
            <a:r>
              <a:rPr lang="en-US" b="1" dirty="0"/>
              <a:t>normative study </a:t>
            </a:r>
            <a:r>
              <a:rPr lang="en-US" dirty="0"/>
              <a:t>An investigation that attempts to reach conclusions about what things are good or bad or about what actions are right or wrong.</a:t>
            </a:r>
          </a:p>
          <a:p>
            <a:r>
              <a:rPr lang="en-US" b="1" dirty="0"/>
              <a:t>descriptive study </a:t>
            </a:r>
            <a:r>
              <a:rPr lang="en-US" dirty="0"/>
              <a:t>An investigation that attempts to describe or explain the world without reaching any conclusions about whether the world is as it should be.</a:t>
            </a:r>
          </a:p>
        </p:txBody>
      </p:sp>
    </p:spTree>
    <p:extLst>
      <p:ext uri="{BB962C8B-B14F-4D97-AF65-F5344CB8AC3E}">
        <p14:creationId xmlns:p14="http://schemas.microsoft.com/office/powerpoint/2010/main" val="4157794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FF90E-716C-4388-88C6-151333900C14}"/>
              </a:ext>
            </a:extLst>
          </p:cNvPr>
          <p:cNvSpPr>
            <a:spLocks noGrp="1"/>
          </p:cNvSpPr>
          <p:nvPr>
            <p:ph type="title"/>
          </p:nvPr>
        </p:nvSpPr>
        <p:spPr/>
        <p:txBody>
          <a:bodyPr/>
          <a:lstStyle/>
          <a:p>
            <a:r>
              <a:rPr lang="en-US" b="1" dirty="0"/>
              <a:t>Business Ethics</a:t>
            </a:r>
            <a:endParaRPr lang="en-US" dirty="0"/>
          </a:p>
        </p:txBody>
      </p:sp>
      <p:sp>
        <p:nvSpPr>
          <p:cNvPr id="3" name="Content Placeholder 2">
            <a:extLst>
              <a:ext uri="{FF2B5EF4-FFF2-40B4-BE49-F238E27FC236}">
                <a16:creationId xmlns:a16="http://schemas.microsoft.com/office/drawing/2014/main" id="{238F8DCF-9FA2-4F81-BFEE-AC25B27E3B38}"/>
              </a:ext>
            </a:extLst>
          </p:cNvPr>
          <p:cNvSpPr>
            <a:spLocks noGrp="1"/>
          </p:cNvSpPr>
          <p:nvPr>
            <p:ph idx="1"/>
          </p:nvPr>
        </p:nvSpPr>
        <p:spPr/>
        <p:txBody>
          <a:bodyPr>
            <a:normAutofit fontScale="92500"/>
          </a:bodyPr>
          <a:lstStyle/>
          <a:p>
            <a:r>
              <a:rPr lang="en-US" dirty="0"/>
              <a:t>A specialized study of moral right and wrong that concentrates on moral standards as they apply to business institutions, organizations, and behavior.</a:t>
            </a:r>
          </a:p>
          <a:p>
            <a:r>
              <a:rPr lang="en-US" b="1" dirty="0"/>
              <a:t>Business Ethics Is a Study of</a:t>
            </a:r>
          </a:p>
          <a:p>
            <a:pPr marL="0" indent="0">
              <a:buNone/>
            </a:pPr>
            <a:r>
              <a:rPr lang="en-US" dirty="0"/>
              <a:t>• Our moral standards insofar as these apply to business</a:t>
            </a:r>
          </a:p>
          <a:p>
            <a:pPr marL="0" indent="0">
              <a:buNone/>
            </a:pPr>
            <a:r>
              <a:rPr lang="en-US" dirty="0"/>
              <a:t>• How reasonable or unreasonable these moral standards we have absorbed from society are</a:t>
            </a:r>
          </a:p>
          <a:p>
            <a:pPr marL="0" indent="0">
              <a:buNone/>
            </a:pPr>
            <a:r>
              <a:rPr lang="en-US" dirty="0"/>
              <a:t>• The implications our moral standards have for business activities.</a:t>
            </a:r>
          </a:p>
        </p:txBody>
      </p:sp>
    </p:spTree>
    <p:extLst>
      <p:ext uri="{BB962C8B-B14F-4D97-AF65-F5344CB8AC3E}">
        <p14:creationId xmlns:p14="http://schemas.microsoft.com/office/powerpoint/2010/main" val="26689772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EF0CA-0904-41C8-B515-4D26AD2C153A}"/>
              </a:ext>
            </a:extLst>
          </p:cNvPr>
          <p:cNvSpPr>
            <a:spLocks noGrp="1"/>
          </p:cNvSpPr>
          <p:nvPr>
            <p:ph type="title"/>
          </p:nvPr>
        </p:nvSpPr>
        <p:spPr/>
        <p:txBody>
          <a:bodyPr/>
          <a:lstStyle/>
          <a:p>
            <a:r>
              <a:rPr lang="en-US" b="1" dirty="0"/>
              <a:t>Kinds of Ethical Issues</a:t>
            </a:r>
            <a:endParaRPr lang="en-US" dirty="0"/>
          </a:p>
        </p:txBody>
      </p:sp>
      <p:sp>
        <p:nvSpPr>
          <p:cNvPr id="3" name="Content Placeholder 2">
            <a:extLst>
              <a:ext uri="{FF2B5EF4-FFF2-40B4-BE49-F238E27FC236}">
                <a16:creationId xmlns:a16="http://schemas.microsoft.com/office/drawing/2014/main" id="{9185E2A5-0E9D-4651-952E-F72E9B75884C}"/>
              </a:ext>
            </a:extLst>
          </p:cNvPr>
          <p:cNvSpPr>
            <a:spLocks noGrp="1"/>
          </p:cNvSpPr>
          <p:nvPr>
            <p:ph idx="1"/>
          </p:nvPr>
        </p:nvSpPr>
        <p:spPr/>
        <p:txBody>
          <a:bodyPr>
            <a:normAutofit/>
          </a:bodyPr>
          <a:lstStyle/>
          <a:p>
            <a:r>
              <a:rPr lang="en-US" dirty="0"/>
              <a:t>Systemic—ethical questions about the social, political, legal, or economic systems within</a:t>
            </a:r>
          </a:p>
          <a:p>
            <a:pPr marL="0" indent="0">
              <a:buNone/>
            </a:pPr>
            <a:r>
              <a:rPr lang="en-US" dirty="0"/>
              <a:t>which companies operate</a:t>
            </a:r>
          </a:p>
          <a:p>
            <a:pPr marL="0" indent="0">
              <a:buNone/>
            </a:pPr>
            <a:r>
              <a:rPr lang="en-US" dirty="0"/>
              <a:t>• Corporate—ethical questions about a particular corporation and its policies, culture, climate, impact, or actions</a:t>
            </a:r>
          </a:p>
          <a:p>
            <a:pPr marL="0" indent="0">
              <a:buNone/>
            </a:pPr>
            <a:r>
              <a:rPr lang="en-US" dirty="0"/>
              <a:t>• Individual—ethical questions about a particular individual’s decisions, behavior, or character</a:t>
            </a:r>
          </a:p>
        </p:txBody>
      </p:sp>
    </p:spTree>
    <p:extLst>
      <p:ext uri="{BB962C8B-B14F-4D97-AF65-F5344CB8AC3E}">
        <p14:creationId xmlns:p14="http://schemas.microsoft.com/office/powerpoint/2010/main" val="2056462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C385A-B7CF-4036-ADA8-0B65657DA460}"/>
              </a:ext>
            </a:extLst>
          </p:cNvPr>
          <p:cNvSpPr>
            <a:spLocks noGrp="1"/>
          </p:cNvSpPr>
          <p:nvPr>
            <p:ph type="title"/>
          </p:nvPr>
        </p:nvSpPr>
        <p:spPr/>
        <p:txBody>
          <a:bodyPr>
            <a:normAutofit/>
          </a:bodyPr>
          <a:lstStyle/>
          <a:p>
            <a:r>
              <a:rPr lang="en-US" b="1" dirty="0"/>
              <a:t>Should Ethical Qualities be Attributed Only to People or Also to Corporations?</a:t>
            </a:r>
            <a:endParaRPr lang="en-US" dirty="0"/>
          </a:p>
        </p:txBody>
      </p:sp>
      <p:sp>
        <p:nvSpPr>
          <p:cNvPr id="3" name="Content Placeholder 2">
            <a:extLst>
              <a:ext uri="{FF2B5EF4-FFF2-40B4-BE49-F238E27FC236}">
                <a16:creationId xmlns:a16="http://schemas.microsoft.com/office/drawing/2014/main" id="{E82BE0EA-1F46-410F-820B-73DE0D28F4CD}"/>
              </a:ext>
            </a:extLst>
          </p:cNvPr>
          <p:cNvSpPr>
            <a:spLocks noGrp="1"/>
          </p:cNvSpPr>
          <p:nvPr>
            <p:ph idx="1"/>
          </p:nvPr>
        </p:nvSpPr>
        <p:spPr/>
        <p:txBody>
          <a:bodyPr>
            <a:normAutofit fontScale="92500"/>
          </a:bodyPr>
          <a:lstStyle/>
          <a:p>
            <a:r>
              <a:rPr lang="en-US" dirty="0"/>
              <a:t>One view says corporations, like people, act intentionally and have moral rights, and obligations, and are morally responsible.</a:t>
            </a:r>
          </a:p>
          <a:p>
            <a:pPr marL="0" indent="0">
              <a:buNone/>
            </a:pPr>
            <a:r>
              <a:rPr lang="en-US" dirty="0"/>
              <a:t>• Another view says it makes no sense to attribute ethical qualities to corporations since they are not like people but more like machines; only humans can have ethical qualities.</a:t>
            </a:r>
          </a:p>
          <a:p>
            <a:pPr marL="0" indent="0">
              <a:buNone/>
            </a:pPr>
            <a:r>
              <a:rPr lang="en-US" dirty="0"/>
              <a:t>• A middle view says that humans carry out the corporation’s actions so they are morally responsible for what they do and ethical qualities apply in a primary sense to them; corporations have ethical qualities only in a derivative sense.</a:t>
            </a:r>
          </a:p>
        </p:txBody>
      </p:sp>
    </p:spTree>
    <p:extLst>
      <p:ext uri="{BB962C8B-B14F-4D97-AF65-F5344CB8AC3E}">
        <p14:creationId xmlns:p14="http://schemas.microsoft.com/office/powerpoint/2010/main" val="24945563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0F723-9312-438B-B181-50D642E6AAC6}"/>
              </a:ext>
            </a:extLst>
          </p:cNvPr>
          <p:cNvSpPr>
            <a:spLocks noGrp="1"/>
          </p:cNvSpPr>
          <p:nvPr>
            <p:ph type="title"/>
          </p:nvPr>
        </p:nvSpPr>
        <p:spPr/>
        <p:txBody>
          <a:bodyPr/>
          <a:lstStyle/>
          <a:p>
            <a:r>
              <a:rPr lang="en-US" b="1" dirty="0"/>
              <a:t>Arguments Against Ethics in Business</a:t>
            </a:r>
            <a:endParaRPr lang="en-US" dirty="0"/>
          </a:p>
        </p:txBody>
      </p:sp>
      <p:sp>
        <p:nvSpPr>
          <p:cNvPr id="3" name="Content Placeholder 2">
            <a:extLst>
              <a:ext uri="{FF2B5EF4-FFF2-40B4-BE49-F238E27FC236}">
                <a16:creationId xmlns:a16="http://schemas.microsoft.com/office/drawing/2014/main" id="{E3982AED-1A83-4E8A-B93E-B8C9FF6D8426}"/>
              </a:ext>
            </a:extLst>
          </p:cNvPr>
          <p:cNvSpPr>
            <a:spLocks noGrp="1"/>
          </p:cNvSpPr>
          <p:nvPr>
            <p:ph idx="1"/>
          </p:nvPr>
        </p:nvSpPr>
        <p:spPr/>
        <p:txBody>
          <a:bodyPr>
            <a:normAutofit/>
          </a:bodyPr>
          <a:lstStyle/>
          <a:p>
            <a:r>
              <a:rPr lang="en-US" dirty="0"/>
              <a:t>In a free market economy, the pursuit of profit will ensure maximum social benefit so business ethics is not needed.</a:t>
            </a:r>
          </a:p>
          <a:p>
            <a:pPr marL="0" indent="0">
              <a:buNone/>
            </a:pPr>
            <a:r>
              <a:rPr lang="en-US" dirty="0"/>
              <a:t>• A manager’s most important obligation is loyalty to the company</a:t>
            </a:r>
          </a:p>
          <a:p>
            <a:pPr marL="0" indent="0">
              <a:buNone/>
            </a:pPr>
            <a:r>
              <a:rPr lang="en-US" dirty="0"/>
              <a:t>regardless of ethics.</a:t>
            </a:r>
          </a:p>
          <a:p>
            <a:pPr marL="0" indent="0">
              <a:buNone/>
            </a:pPr>
            <a:r>
              <a:rPr lang="en-US" dirty="0"/>
              <a:t>• So long as companies obey the law they will do all that ethics requires.</a:t>
            </a:r>
          </a:p>
        </p:txBody>
      </p:sp>
    </p:spTree>
    <p:extLst>
      <p:ext uri="{BB962C8B-B14F-4D97-AF65-F5344CB8AC3E}">
        <p14:creationId xmlns:p14="http://schemas.microsoft.com/office/powerpoint/2010/main" val="19622741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F20B0-C4D8-4BFC-B8E4-869A28BE9F70}"/>
              </a:ext>
            </a:extLst>
          </p:cNvPr>
          <p:cNvSpPr>
            <a:spLocks noGrp="1"/>
          </p:cNvSpPr>
          <p:nvPr>
            <p:ph type="title"/>
          </p:nvPr>
        </p:nvSpPr>
        <p:spPr/>
        <p:txBody>
          <a:bodyPr/>
          <a:lstStyle/>
          <a:p>
            <a:r>
              <a:rPr lang="en-US" b="1" dirty="0"/>
              <a:t>Arguments Supporting Ethics in Business</a:t>
            </a:r>
            <a:endParaRPr lang="en-US" dirty="0"/>
          </a:p>
        </p:txBody>
      </p:sp>
      <p:sp>
        <p:nvSpPr>
          <p:cNvPr id="3" name="Content Placeholder 2">
            <a:extLst>
              <a:ext uri="{FF2B5EF4-FFF2-40B4-BE49-F238E27FC236}">
                <a16:creationId xmlns:a16="http://schemas.microsoft.com/office/drawing/2014/main" id="{46822255-342A-431B-92E8-1DAB702E3C4C}"/>
              </a:ext>
            </a:extLst>
          </p:cNvPr>
          <p:cNvSpPr>
            <a:spLocks noGrp="1"/>
          </p:cNvSpPr>
          <p:nvPr>
            <p:ph idx="1"/>
          </p:nvPr>
        </p:nvSpPr>
        <p:spPr/>
        <p:txBody>
          <a:bodyPr>
            <a:normAutofit/>
          </a:bodyPr>
          <a:lstStyle/>
          <a:p>
            <a:r>
              <a:rPr lang="en-US" dirty="0"/>
              <a:t>Ethics applies to all human activities.</a:t>
            </a:r>
          </a:p>
          <a:p>
            <a:pPr marL="0" indent="0">
              <a:buNone/>
            </a:pPr>
            <a:r>
              <a:rPr lang="en-US" dirty="0"/>
              <a:t>• Business cannot survive without ethics.</a:t>
            </a:r>
          </a:p>
          <a:p>
            <a:pPr marL="0" indent="0">
              <a:buNone/>
            </a:pPr>
            <a:r>
              <a:rPr lang="en-US" dirty="0"/>
              <a:t>• Ethics is consistent with profit seeking.</a:t>
            </a:r>
          </a:p>
          <a:p>
            <a:pPr marL="0" indent="0">
              <a:buNone/>
            </a:pPr>
            <a:r>
              <a:rPr lang="en-US" dirty="0"/>
              <a:t>• Customers, employees, and people in general care about ethics.</a:t>
            </a:r>
          </a:p>
          <a:p>
            <a:pPr marL="0" indent="0">
              <a:buNone/>
            </a:pPr>
            <a:r>
              <a:rPr lang="en-US" dirty="0"/>
              <a:t>• Studies suggest ethics does not detract from profits and seems to</a:t>
            </a:r>
          </a:p>
          <a:p>
            <a:pPr marL="0" indent="0">
              <a:buNone/>
            </a:pPr>
            <a:r>
              <a:rPr lang="en-US" dirty="0"/>
              <a:t>contribute to profits.</a:t>
            </a:r>
          </a:p>
        </p:txBody>
      </p:sp>
    </p:spTree>
    <p:extLst>
      <p:ext uri="{BB962C8B-B14F-4D97-AF65-F5344CB8AC3E}">
        <p14:creationId xmlns:p14="http://schemas.microsoft.com/office/powerpoint/2010/main" val="2117575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39978-4C3F-4BE9-9329-76F445C009B8}"/>
              </a:ext>
            </a:extLst>
          </p:cNvPr>
          <p:cNvSpPr>
            <a:spLocks noGrp="1"/>
          </p:cNvSpPr>
          <p:nvPr>
            <p:ph type="title"/>
          </p:nvPr>
        </p:nvSpPr>
        <p:spPr/>
        <p:txBody>
          <a:bodyPr>
            <a:normAutofit/>
          </a:bodyPr>
          <a:lstStyle/>
          <a:p>
            <a:r>
              <a:rPr lang="en-US" b="1" dirty="0"/>
              <a:t>Corporate Social Responsibility Is a Business’s Societal Obligations</a:t>
            </a:r>
            <a:endParaRPr lang="en-US" dirty="0"/>
          </a:p>
        </p:txBody>
      </p:sp>
      <p:sp>
        <p:nvSpPr>
          <p:cNvPr id="3" name="Content Placeholder 2">
            <a:extLst>
              <a:ext uri="{FF2B5EF4-FFF2-40B4-BE49-F238E27FC236}">
                <a16:creationId xmlns:a16="http://schemas.microsoft.com/office/drawing/2014/main" id="{02CE8BFC-2A17-456F-8505-E6ADEFAFCAD7}"/>
              </a:ext>
            </a:extLst>
          </p:cNvPr>
          <p:cNvSpPr>
            <a:spLocks noGrp="1"/>
          </p:cNvSpPr>
          <p:nvPr>
            <p:ph idx="1"/>
          </p:nvPr>
        </p:nvSpPr>
        <p:spPr/>
        <p:txBody>
          <a:bodyPr>
            <a:normAutofit/>
          </a:bodyPr>
          <a:lstStyle/>
          <a:p>
            <a:r>
              <a:rPr lang="en-US" dirty="0"/>
              <a:t>The shareholder view of Friedman says a manager’s only responsibility is to legally and ethically make as much money as possible for shareholders.</a:t>
            </a:r>
          </a:p>
          <a:p>
            <a:pPr marL="0" indent="0">
              <a:buNone/>
            </a:pPr>
            <a:r>
              <a:rPr lang="en-US" dirty="0"/>
              <a:t>• Stakeholder theory says managers should give all stakeholders a fair share of the benefits a business produces.</a:t>
            </a:r>
          </a:p>
          <a:p>
            <a:pPr marL="0" indent="0">
              <a:buNone/>
            </a:pPr>
            <a:r>
              <a:rPr lang="en-US" dirty="0"/>
              <a:t>• Business ethics is both a part of corporate social responsibility and</a:t>
            </a:r>
          </a:p>
          <a:p>
            <a:pPr marL="0" indent="0">
              <a:buNone/>
            </a:pPr>
            <a:r>
              <a:rPr lang="en-US" dirty="0"/>
              <a:t>part of the justification for corporate social responsibility.</a:t>
            </a:r>
          </a:p>
        </p:txBody>
      </p:sp>
    </p:spTree>
    <p:extLst>
      <p:ext uri="{BB962C8B-B14F-4D97-AF65-F5344CB8AC3E}">
        <p14:creationId xmlns:p14="http://schemas.microsoft.com/office/powerpoint/2010/main" val="4130194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057AC-B9D0-4B0D-9732-6BDACCDE006F}"/>
              </a:ext>
            </a:extLst>
          </p:cNvPr>
          <p:cNvSpPr>
            <a:spLocks noGrp="1"/>
          </p:cNvSpPr>
          <p:nvPr>
            <p:ph type="title"/>
          </p:nvPr>
        </p:nvSpPr>
        <p:spPr/>
        <p:txBody>
          <a:bodyPr/>
          <a:lstStyle/>
          <a:p>
            <a:r>
              <a:rPr lang="en-US" b="1" dirty="0"/>
              <a:t>Ethical Issues in Business</a:t>
            </a:r>
            <a:endParaRPr lang="en-US" dirty="0"/>
          </a:p>
        </p:txBody>
      </p:sp>
      <p:sp>
        <p:nvSpPr>
          <p:cNvPr id="3" name="Content Placeholder 2">
            <a:extLst>
              <a:ext uri="{FF2B5EF4-FFF2-40B4-BE49-F238E27FC236}">
                <a16:creationId xmlns:a16="http://schemas.microsoft.com/office/drawing/2014/main" id="{EB08E2BE-647F-4976-9148-1906CD7F6B32}"/>
              </a:ext>
            </a:extLst>
          </p:cNvPr>
          <p:cNvSpPr>
            <a:spLocks noGrp="1"/>
          </p:cNvSpPr>
          <p:nvPr>
            <p:ph idx="1"/>
          </p:nvPr>
        </p:nvSpPr>
        <p:spPr/>
        <p:txBody>
          <a:bodyPr>
            <a:normAutofit fontScale="62500" lnSpcReduction="20000"/>
          </a:bodyPr>
          <a:lstStyle/>
          <a:p>
            <a:pPr marL="0" indent="0">
              <a:buNone/>
            </a:pPr>
            <a:r>
              <a:rPr lang="en-US" b="1" dirty="0"/>
              <a:t>1. Technology and Business Ethics-</a:t>
            </a:r>
          </a:p>
          <a:p>
            <a:pPr marL="0" indent="0">
              <a:buNone/>
            </a:pPr>
            <a:r>
              <a:rPr lang="en-US" b="1" dirty="0"/>
              <a:t>New Technologies Raise New Ethical Issues for Business</a:t>
            </a:r>
          </a:p>
          <a:p>
            <a:pPr marL="0" indent="0">
              <a:buNone/>
            </a:pPr>
            <a:r>
              <a:rPr lang="en-US" dirty="0"/>
              <a:t>• The agricultural and industrial revolutions introduced new ethical issues.</a:t>
            </a:r>
          </a:p>
          <a:p>
            <a:pPr marL="0" indent="0">
              <a:buNone/>
            </a:pPr>
            <a:r>
              <a:rPr lang="en-US" dirty="0"/>
              <a:t>• Information technology raises new ethical issues related to risk, privacy, and property rights.</a:t>
            </a:r>
          </a:p>
          <a:p>
            <a:pPr marL="0" indent="0">
              <a:buNone/>
            </a:pPr>
            <a:r>
              <a:rPr lang="en-US" dirty="0"/>
              <a:t>• Nanotechnology and biotechnology raise new ethical issues related to</a:t>
            </a:r>
          </a:p>
          <a:p>
            <a:pPr marL="0" indent="0">
              <a:buNone/>
            </a:pPr>
            <a:r>
              <a:rPr lang="en-US" dirty="0"/>
              <a:t>risk and to the spread of dangerous products.</a:t>
            </a:r>
          </a:p>
          <a:p>
            <a:pPr marL="0" indent="0">
              <a:buNone/>
            </a:pPr>
            <a:r>
              <a:rPr lang="en-US" dirty="0"/>
              <a:t>2. </a:t>
            </a:r>
            <a:r>
              <a:rPr lang="en-US" b="1" dirty="0"/>
              <a:t>International Issues in Business Ethics-</a:t>
            </a:r>
          </a:p>
          <a:p>
            <a:r>
              <a:rPr lang="en-US" b="1" dirty="0"/>
              <a:t>Globalization and Business Ethics </a:t>
            </a:r>
          </a:p>
          <a:p>
            <a:r>
              <a:rPr lang="en-US" b="1" dirty="0"/>
              <a:t>Differences Among Nations</a:t>
            </a:r>
          </a:p>
          <a:p>
            <a:r>
              <a:rPr lang="en-US" b="1" dirty="0"/>
              <a:t>Business and Ethical Relativism</a:t>
            </a:r>
            <a:endParaRPr lang="en-US" dirty="0"/>
          </a:p>
        </p:txBody>
      </p:sp>
    </p:spTree>
    <p:extLst>
      <p:ext uri="{BB962C8B-B14F-4D97-AF65-F5344CB8AC3E}">
        <p14:creationId xmlns:p14="http://schemas.microsoft.com/office/powerpoint/2010/main" val="12325939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0D5E1-50BC-44A0-A713-E56E92BFC065}"/>
              </a:ext>
            </a:extLst>
          </p:cNvPr>
          <p:cNvSpPr>
            <a:spLocks noGrp="1"/>
          </p:cNvSpPr>
          <p:nvPr>
            <p:ph type="title"/>
          </p:nvPr>
        </p:nvSpPr>
        <p:spPr/>
        <p:txBody>
          <a:bodyPr/>
          <a:lstStyle/>
          <a:p>
            <a:r>
              <a:rPr lang="en-US" b="1" dirty="0"/>
              <a:t>Globalization</a:t>
            </a:r>
            <a:endParaRPr lang="en-US" dirty="0"/>
          </a:p>
        </p:txBody>
      </p:sp>
      <p:sp>
        <p:nvSpPr>
          <p:cNvPr id="3" name="Content Placeholder 2">
            <a:extLst>
              <a:ext uri="{FF2B5EF4-FFF2-40B4-BE49-F238E27FC236}">
                <a16:creationId xmlns:a16="http://schemas.microsoft.com/office/drawing/2014/main" id="{E0BC4129-4EF3-45C2-A175-979C74FCE45C}"/>
              </a:ext>
            </a:extLst>
          </p:cNvPr>
          <p:cNvSpPr>
            <a:spLocks noGrp="1"/>
          </p:cNvSpPr>
          <p:nvPr>
            <p:ph idx="1"/>
          </p:nvPr>
        </p:nvSpPr>
        <p:spPr/>
        <p:txBody>
          <a:bodyPr>
            <a:normAutofit fontScale="92500" lnSpcReduction="10000"/>
          </a:bodyPr>
          <a:lstStyle/>
          <a:p>
            <a:r>
              <a:rPr lang="en-US" dirty="0"/>
              <a:t>Globalization</a:t>
            </a:r>
            <a:r>
              <a:rPr lang="en-US" b="1" dirty="0"/>
              <a:t> </a:t>
            </a:r>
            <a:r>
              <a:rPr lang="en-US" dirty="0"/>
              <a:t>is the worldwide process by which the economic and social systems of nations have become connected facilitating between them the flow of goods, money, culture, and people.</a:t>
            </a:r>
            <a:endParaRPr lang="en-US" b="1" dirty="0"/>
          </a:p>
          <a:p>
            <a:pPr marL="0" indent="0">
              <a:buNone/>
            </a:pPr>
            <a:r>
              <a:rPr lang="en-US" dirty="0"/>
              <a:t>• To a large extent driven by multinationals</a:t>
            </a:r>
          </a:p>
          <a:p>
            <a:pPr marL="0" indent="0">
              <a:buNone/>
            </a:pPr>
            <a:r>
              <a:rPr lang="en-US" dirty="0"/>
              <a:t>• Beneficial in that it has brought great benefits to developing countries including jobs, skills, income, technology, a decrease in poverty, specialization</a:t>
            </a:r>
          </a:p>
          <a:p>
            <a:pPr marL="0" indent="0">
              <a:buNone/>
            </a:pPr>
            <a:r>
              <a:rPr lang="en-US" dirty="0"/>
              <a:t>• Blamed for many ills including rising inequality, cultural losses, a “race to the bottom,” introduction of inappropriate technologies into developing countries.</a:t>
            </a:r>
          </a:p>
        </p:txBody>
      </p:sp>
    </p:spTree>
    <p:extLst>
      <p:ext uri="{BB962C8B-B14F-4D97-AF65-F5344CB8AC3E}">
        <p14:creationId xmlns:p14="http://schemas.microsoft.com/office/powerpoint/2010/main" val="13225241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DABFE-2264-4451-8B32-6601BE201577}"/>
              </a:ext>
            </a:extLst>
          </p:cNvPr>
          <p:cNvSpPr>
            <a:spLocks noGrp="1"/>
          </p:cNvSpPr>
          <p:nvPr>
            <p:ph type="title"/>
          </p:nvPr>
        </p:nvSpPr>
        <p:spPr/>
        <p:txBody>
          <a:bodyPr/>
          <a:lstStyle/>
          <a:p>
            <a:r>
              <a:rPr lang="en-US" b="1" dirty="0"/>
              <a:t>Differences Among Nations</a:t>
            </a:r>
            <a:endParaRPr lang="en-US" dirty="0"/>
          </a:p>
        </p:txBody>
      </p:sp>
      <p:sp>
        <p:nvSpPr>
          <p:cNvPr id="3" name="Content Placeholder 2">
            <a:extLst>
              <a:ext uri="{FF2B5EF4-FFF2-40B4-BE49-F238E27FC236}">
                <a16:creationId xmlns:a16="http://schemas.microsoft.com/office/drawing/2014/main" id="{BAF705C7-0122-445C-8464-00E69A34A049}"/>
              </a:ext>
            </a:extLst>
          </p:cNvPr>
          <p:cNvSpPr>
            <a:spLocks noGrp="1"/>
          </p:cNvSpPr>
          <p:nvPr>
            <p:ph idx="1"/>
          </p:nvPr>
        </p:nvSpPr>
        <p:spPr/>
        <p:txBody>
          <a:bodyPr>
            <a:normAutofit/>
          </a:bodyPr>
          <a:lstStyle/>
          <a:p>
            <a:r>
              <a:rPr lang="en-US" dirty="0"/>
              <a:t>Include differences in laws, governments, practices, levels of development, cultural understandings</a:t>
            </a:r>
          </a:p>
          <a:p>
            <a:pPr marL="0" indent="0">
              <a:buNone/>
            </a:pPr>
            <a:r>
              <a:rPr lang="en-US" dirty="0"/>
              <a:t>• Raise the question whether managers in foreign countries should follow local standards or their home standards.</a:t>
            </a:r>
          </a:p>
        </p:txBody>
      </p:sp>
    </p:spTree>
    <p:extLst>
      <p:ext uri="{BB962C8B-B14F-4D97-AF65-F5344CB8AC3E}">
        <p14:creationId xmlns:p14="http://schemas.microsoft.com/office/powerpoint/2010/main" val="5918684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23F11-B97D-4924-9892-42DB0A889824}"/>
              </a:ext>
            </a:extLst>
          </p:cNvPr>
          <p:cNvSpPr>
            <a:spLocks noGrp="1"/>
          </p:cNvSpPr>
          <p:nvPr>
            <p:ph type="title"/>
          </p:nvPr>
        </p:nvSpPr>
        <p:spPr/>
        <p:txBody>
          <a:bodyPr/>
          <a:lstStyle/>
          <a:p>
            <a:r>
              <a:rPr lang="en-US" b="1" dirty="0"/>
              <a:t>Business and Ethical Relativism</a:t>
            </a:r>
            <a:endParaRPr lang="en-US" dirty="0"/>
          </a:p>
        </p:txBody>
      </p:sp>
      <p:sp>
        <p:nvSpPr>
          <p:cNvPr id="3" name="Content Placeholder 2">
            <a:extLst>
              <a:ext uri="{FF2B5EF4-FFF2-40B4-BE49-F238E27FC236}">
                <a16:creationId xmlns:a16="http://schemas.microsoft.com/office/drawing/2014/main" id="{629FB06C-FD90-4D57-8780-62E301891E4F}"/>
              </a:ext>
            </a:extLst>
          </p:cNvPr>
          <p:cNvSpPr>
            <a:spLocks noGrp="1"/>
          </p:cNvSpPr>
          <p:nvPr>
            <p:ph idx="1"/>
          </p:nvPr>
        </p:nvSpPr>
        <p:spPr/>
        <p:txBody>
          <a:bodyPr/>
          <a:lstStyle/>
          <a:p>
            <a:r>
              <a:rPr lang="en-US" dirty="0"/>
              <a:t>The theory that there are no ethical standards that are absolutely true and that apply or should be applied to the companies and people of all societies.</a:t>
            </a:r>
          </a:p>
        </p:txBody>
      </p:sp>
    </p:spTree>
    <p:extLst>
      <p:ext uri="{BB962C8B-B14F-4D97-AF65-F5344CB8AC3E}">
        <p14:creationId xmlns:p14="http://schemas.microsoft.com/office/powerpoint/2010/main" val="21214931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5CA09-6FDB-4184-84AB-B6EF7FCD5F50}"/>
              </a:ext>
            </a:extLst>
          </p:cNvPr>
          <p:cNvSpPr>
            <a:spLocks noGrp="1"/>
          </p:cNvSpPr>
          <p:nvPr>
            <p:ph type="title"/>
          </p:nvPr>
        </p:nvSpPr>
        <p:spPr/>
        <p:txBody>
          <a:bodyPr/>
          <a:lstStyle/>
          <a:p>
            <a:r>
              <a:rPr lang="en-US" b="1" dirty="0"/>
              <a:t>Moral Responsibility and Blame</a:t>
            </a:r>
            <a:endParaRPr lang="en-US" dirty="0"/>
          </a:p>
        </p:txBody>
      </p:sp>
      <p:sp>
        <p:nvSpPr>
          <p:cNvPr id="3" name="Content Placeholder 2">
            <a:extLst>
              <a:ext uri="{FF2B5EF4-FFF2-40B4-BE49-F238E27FC236}">
                <a16:creationId xmlns:a16="http://schemas.microsoft.com/office/drawing/2014/main" id="{80F160FF-CA85-44A7-B54F-7DC909970AB8}"/>
              </a:ext>
            </a:extLst>
          </p:cNvPr>
          <p:cNvSpPr>
            <a:spLocks noGrp="1"/>
          </p:cNvSpPr>
          <p:nvPr>
            <p:ph idx="1"/>
          </p:nvPr>
        </p:nvSpPr>
        <p:spPr/>
        <p:txBody>
          <a:bodyPr>
            <a:normAutofit fontScale="62500" lnSpcReduction="20000"/>
          </a:bodyPr>
          <a:lstStyle/>
          <a:p>
            <a:r>
              <a:rPr lang="en-US" dirty="0"/>
              <a:t>The term </a:t>
            </a:r>
            <a:r>
              <a:rPr lang="en-US" i="1" dirty="0"/>
              <a:t>moral responsibility </a:t>
            </a:r>
            <a:r>
              <a:rPr lang="en-US" dirty="0"/>
              <a:t>is sometimes used to mean “moral duty” or “moral obligation.”</a:t>
            </a:r>
          </a:p>
          <a:p>
            <a:r>
              <a:rPr lang="en-US" b="1" dirty="0"/>
              <a:t>A Person is Morally Responsible for an Injury Only If:</a:t>
            </a:r>
          </a:p>
          <a:p>
            <a:r>
              <a:rPr lang="en-US" dirty="0"/>
              <a:t>Person caused or helped cause the injury, or failed to prevent it when he or she could and should have.</a:t>
            </a:r>
          </a:p>
          <a:p>
            <a:pPr marL="0" indent="0">
              <a:buNone/>
            </a:pPr>
            <a:r>
              <a:rPr lang="en-US" dirty="0"/>
              <a:t>• Person did so knowing what he or she was doing</a:t>
            </a:r>
          </a:p>
          <a:p>
            <a:pPr marL="0" indent="0">
              <a:buNone/>
            </a:pPr>
            <a:r>
              <a:rPr lang="en-US" dirty="0"/>
              <a:t>• Person did so of his or her own free will</a:t>
            </a:r>
          </a:p>
          <a:p>
            <a:r>
              <a:rPr lang="en-US" dirty="0"/>
              <a:t>The three elements of moral responsibility as the requirements of: (1)causality, (2) knowledge, and (3) freedom. This means the absence of any of these three elements will completely eliminate a person’s responsibility for an injury and so will fully “excuse” a person from any blame for the injury.</a:t>
            </a:r>
          </a:p>
          <a:p>
            <a:r>
              <a:rPr lang="en-US" b="1" dirty="0"/>
              <a:t>Depending on How Serious a Wrong is, Moral Responsibility for it Can be Mitigated by- </a:t>
            </a:r>
            <a:r>
              <a:rPr lang="en-US" dirty="0"/>
              <a:t>Minimal contribution,  Uncertainty and Difficulty.</a:t>
            </a:r>
          </a:p>
          <a:p>
            <a:r>
              <a:rPr lang="en-US" b="1" dirty="0"/>
              <a:t>Moral Responsibility is not Removed nor Mitigated by -</a:t>
            </a:r>
            <a:r>
              <a:rPr lang="en-US" dirty="0"/>
              <a:t> The cooperation of others,  Following orders</a:t>
            </a:r>
          </a:p>
          <a:p>
            <a:pPr marL="0" indent="0">
              <a:buNone/>
            </a:pPr>
            <a:endParaRPr lang="en-US" dirty="0"/>
          </a:p>
        </p:txBody>
      </p:sp>
    </p:spTree>
    <p:extLst>
      <p:ext uri="{BB962C8B-B14F-4D97-AF65-F5344CB8AC3E}">
        <p14:creationId xmlns:p14="http://schemas.microsoft.com/office/powerpoint/2010/main" val="712092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EBF39-FA14-490B-B57A-FD46AB7F227F}"/>
              </a:ext>
            </a:extLst>
          </p:cNvPr>
          <p:cNvSpPr>
            <a:spLocks noGrp="1"/>
          </p:cNvSpPr>
          <p:nvPr>
            <p:ph type="title"/>
          </p:nvPr>
        </p:nvSpPr>
        <p:spPr/>
        <p:txBody>
          <a:bodyPr/>
          <a:lstStyle/>
          <a:p>
            <a:r>
              <a:rPr lang="en-US" b="1" dirty="0"/>
              <a:t>Utilitarianism: Weighing Social Costs</a:t>
            </a:r>
            <a:br>
              <a:rPr lang="en-US" b="1" dirty="0"/>
            </a:br>
            <a:r>
              <a:rPr lang="en-US" b="1" dirty="0"/>
              <a:t>and Benefits</a:t>
            </a:r>
            <a:endParaRPr lang="en-US" dirty="0"/>
          </a:p>
        </p:txBody>
      </p:sp>
      <p:sp>
        <p:nvSpPr>
          <p:cNvPr id="3" name="Content Placeholder 2">
            <a:extLst>
              <a:ext uri="{FF2B5EF4-FFF2-40B4-BE49-F238E27FC236}">
                <a16:creationId xmlns:a16="http://schemas.microsoft.com/office/drawing/2014/main" id="{82DB74E1-BEFE-460E-BDA7-EE5FA996B833}"/>
              </a:ext>
            </a:extLst>
          </p:cNvPr>
          <p:cNvSpPr>
            <a:spLocks noGrp="1"/>
          </p:cNvSpPr>
          <p:nvPr>
            <p:ph idx="1"/>
          </p:nvPr>
        </p:nvSpPr>
        <p:spPr/>
        <p:txBody>
          <a:bodyPr>
            <a:normAutofit/>
          </a:bodyPr>
          <a:lstStyle/>
          <a:p>
            <a:r>
              <a:rPr lang="en-US" b="1" dirty="0"/>
              <a:t>utilitarianism </a:t>
            </a:r>
            <a:r>
              <a:rPr lang="en-US" dirty="0"/>
              <a:t>A general term for any view that holds that actions and policies should be evaluated on the basis of the benefits and costs they will impose on society.</a:t>
            </a:r>
          </a:p>
          <a:p>
            <a:r>
              <a:rPr lang="en-US" b="1" dirty="0"/>
              <a:t>utility </a:t>
            </a:r>
            <a:r>
              <a:rPr lang="en-US" dirty="0"/>
              <a:t>The inclusive term used to refer to any net benefits produced by an action.</a:t>
            </a:r>
          </a:p>
        </p:txBody>
      </p:sp>
    </p:spTree>
    <p:extLst>
      <p:ext uri="{BB962C8B-B14F-4D97-AF65-F5344CB8AC3E}">
        <p14:creationId xmlns:p14="http://schemas.microsoft.com/office/powerpoint/2010/main" val="9886551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39BCA-A167-4705-A570-02B16AD1542A}"/>
              </a:ext>
            </a:extLst>
          </p:cNvPr>
          <p:cNvSpPr>
            <a:spLocks noGrp="1"/>
          </p:cNvSpPr>
          <p:nvPr>
            <p:ph type="title"/>
          </p:nvPr>
        </p:nvSpPr>
        <p:spPr/>
        <p:txBody>
          <a:bodyPr/>
          <a:lstStyle/>
          <a:p>
            <a:r>
              <a:rPr lang="en-US" b="1" dirty="0"/>
              <a:t>Utilitarianism</a:t>
            </a:r>
            <a:endParaRPr lang="en-US" dirty="0"/>
          </a:p>
        </p:txBody>
      </p:sp>
      <p:sp>
        <p:nvSpPr>
          <p:cNvPr id="3" name="Content Placeholder 2">
            <a:extLst>
              <a:ext uri="{FF2B5EF4-FFF2-40B4-BE49-F238E27FC236}">
                <a16:creationId xmlns:a16="http://schemas.microsoft.com/office/drawing/2014/main" id="{C262C8D8-72AD-40C0-8CEA-0030FFF58934}"/>
              </a:ext>
            </a:extLst>
          </p:cNvPr>
          <p:cNvSpPr>
            <a:spLocks noGrp="1"/>
          </p:cNvSpPr>
          <p:nvPr>
            <p:ph idx="1"/>
          </p:nvPr>
        </p:nvSpPr>
        <p:spPr/>
        <p:txBody>
          <a:bodyPr>
            <a:normAutofit fontScale="70000" lnSpcReduction="20000"/>
          </a:bodyPr>
          <a:lstStyle/>
          <a:p>
            <a:r>
              <a:rPr lang="en-US" dirty="0"/>
              <a:t>Advocates maximizing utility</a:t>
            </a:r>
          </a:p>
          <a:p>
            <a:r>
              <a:rPr lang="en-US" dirty="0"/>
              <a:t>Matches well with moral evaluations of public policies</a:t>
            </a:r>
          </a:p>
          <a:p>
            <a:r>
              <a:rPr lang="en-US" dirty="0"/>
              <a:t> Appears intuitive to many people</a:t>
            </a:r>
          </a:p>
          <a:p>
            <a:r>
              <a:rPr lang="en-US" dirty="0"/>
              <a:t> Helps explain why some actions are generally wrong and others are generally right</a:t>
            </a:r>
          </a:p>
          <a:p>
            <a:r>
              <a:rPr lang="en-US" dirty="0"/>
              <a:t> Influenced economics.</a:t>
            </a:r>
          </a:p>
          <a:p>
            <a:r>
              <a:rPr lang="en-US" b="1" dirty="0"/>
              <a:t>Cost–benefit analysis- </a:t>
            </a:r>
            <a:r>
              <a:rPr lang="en-US" dirty="0"/>
              <a:t>A type of analysis used to determine the desirability of investing in a project by calculating whether its present and future economic benefits outweigh its present and future economic costs.</a:t>
            </a:r>
          </a:p>
          <a:p>
            <a:r>
              <a:rPr lang="en-US" b="1" dirty="0"/>
              <a:t>Efficiency- </a:t>
            </a:r>
            <a:r>
              <a:rPr lang="en-US" dirty="0"/>
              <a:t>Operating in such a way that one produces a desired output with the lowest resource input.</a:t>
            </a:r>
          </a:p>
        </p:txBody>
      </p:sp>
    </p:spTree>
    <p:extLst>
      <p:ext uri="{BB962C8B-B14F-4D97-AF65-F5344CB8AC3E}">
        <p14:creationId xmlns:p14="http://schemas.microsoft.com/office/powerpoint/2010/main" val="4287985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530A6-401C-4F54-BB8E-2EF8DC98E570}"/>
              </a:ext>
            </a:extLst>
          </p:cNvPr>
          <p:cNvSpPr>
            <a:spLocks noGrp="1"/>
          </p:cNvSpPr>
          <p:nvPr>
            <p:ph type="title"/>
          </p:nvPr>
        </p:nvSpPr>
        <p:spPr/>
        <p:txBody>
          <a:bodyPr/>
          <a:lstStyle/>
          <a:p>
            <a:r>
              <a:rPr lang="en-US" b="1" dirty="0"/>
              <a:t>Rights and Duties</a:t>
            </a:r>
            <a:endParaRPr lang="en-US" dirty="0"/>
          </a:p>
        </p:txBody>
      </p:sp>
      <p:sp>
        <p:nvSpPr>
          <p:cNvPr id="3" name="Content Placeholder 2">
            <a:extLst>
              <a:ext uri="{FF2B5EF4-FFF2-40B4-BE49-F238E27FC236}">
                <a16:creationId xmlns:a16="http://schemas.microsoft.com/office/drawing/2014/main" id="{F541F170-4786-4AD0-AC55-68F766D7CDAE}"/>
              </a:ext>
            </a:extLst>
          </p:cNvPr>
          <p:cNvSpPr>
            <a:spLocks noGrp="1"/>
          </p:cNvSpPr>
          <p:nvPr>
            <p:ph idx="1"/>
          </p:nvPr>
        </p:nvSpPr>
        <p:spPr/>
        <p:txBody>
          <a:bodyPr>
            <a:normAutofit/>
          </a:bodyPr>
          <a:lstStyle/>
          <a:p>
            <a:r>
              <a:rPr lang="en-US" b="1" dirty="0"/>
              <a:t>Right- </a:t>
            </a:r>
            <a:r>
              <a:rPr lang="en-US" dirty="0"/>
              <a:t>An individual’s entitlement to something.</a:t>
            </a:r>
          </a:p>
          <a:p>
            <a:r>
              <a:rPr lang="en-US" b="1" dirty="0"/>
              <a:t>legal right- </a:t>
            </a:r>
            <a:r>
              <a:rPr lang="en-US" dirty="0"/>
              <a:t>An entitlement that derives from a legal system that permits or empowers a person to act in a specified way or that requires others to act in certain ways toward that person.</a:t>
            </a:r>
          </a:p>
          <a:p>
            <a:r>
              <a:rPr lang="en-US" b="1" dirty="0"/>
              <a:t>moral rights </a:t>
            </a:r>
            <a:r>
              <a:rPr lang="en-US" dirty="0"/>
              <a:t>or </a:t>
            </a:r>
            <a:r>
              <a:rPr lang="en-US" b="1" dirty="0"/>
              <a:t>human rights- </a:t>
            </a:r>
            <a:r>
              <a:rPr lang="en-US" dirty="0"/>
              <a:t>Rights that all human beings everywhere possess to an equal extent simply by virtue of being human beings.</a:t>
            </a:r>
          </a:p>
        </p:txBody>
      </p:sp>
    </p:spTree>
    <p:extLst>
      <p:ext uri="{BB962C8B-B14F-4D97-AF65-F5344CB8AC3E}">
        <p14:creationId xmlns:p14="http://schemas.microsoft.com/office/powerpoint/2010/main" val="10709817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38E04-4936-4E5B-A7FE-36B898FC264C}"/>
              </a:ext>
            </a:extLst>
          </p:cNvPr>
          <p:cNvSpPr>
            <a:spLocks noGrp="1"/>
          </p:cNvSpPr>
          <p:nvPr>
            <p:ph type="title"/>
          </p:nvPr>
        </p:nvSpPr>
        <p:spPr/>
        <p:txBody>
          <a:bodyPr/>
          <a:lstStyle/>
          <a:p>
            <a:r>
              <a:rPr lang="en-US" b="1" dirty="0"/>
              <a:t>Characteristics of Rights</a:t>
            </a:r>
            <a:endParaRPr lang="en-US" dirty="0"/>
          </a:p>
        </p:txBody>
      </p:sp>
      <p:sp>
        <p:nvSpPr>
          <p:cNvPr id="3" name="Content Placeholder 2">
            <a:extLst>
              <a:ext uri="{FF2B5EF4-FFF2-40B4-BE49-F238E27FC236}">
                <a16:creationId xmlns:a16="http://schemas.microsoft.com/office/drawing/2014/main" id="{89381522-B135-48AF-8B0A-5A482E3BFAD3}"/>
              </a:ext>
            </a:extLst>
          </p:cNvPr>
          <p:cNvSpPr>
            <a:spLocks noGrp="1"/>
          </p:cNvSpPr>
          <p:nvPr>
            <p:ph idx="1"/>
          </p:nvPr>
        </p:nvSpPr>
        <p:spPr/>
        <p:txBody>
          <a:bodyPr>
            <a:normAutofit/>
          </a:bodyPr>
          <a:lstStyle/>
          <a:p>
            <a:r>
              <a:rPr lang="en-US" dirty="0"/>
              <a:t>A right is an individual’s entitlement to something.</a:t>
            </a:r>
          </a:p>
          <a:p>
            <a:r>
              <a:rPr lang="en-US" dirty="0"/>
              <a:t> Rights derived from a legal system confer entitlements only on individuals who live where that legal system is in force.</a:t>
            </a:r>
          </a:p>
          <a:p>
            <a:r>
              <a:rPr lang="en-US" dirty="0"/>
              <a:t> Moral or human rights are entitlements that moral norms confer on all people regardless of their legal system.</a:t>
            </a:r>
          </a:p>
        </p:txBody>
      </p:sp>
    </p:spTree>
    <p:extLst>
      <p:ext uri="{BB962C8B-B14F-4D97-AF65-F5344CB8AC3E}">
        <p14:creationId xmlns:p14="http://schemas.microsoft.com/office/powerpoint/2010/main" val="26605963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E0D51-FB56-4CF6-B36B-3C50EAD01378}"/>
              </a:ext>
            </a:extLst>
          </p:cNvPr>
          <p:cNvSpPr>
            <a:spLocks noGrp="1"/>
          </p:cNvSpPr>
          <p:nvPr>
            <p:ph type="title"/>
          </p:nvPr>
        </p:nvSpPr>
        <p:spPr/>
        <p:txBody>
          <a:bodyPr/>
          <a:lstStyle/>
          <a:p>
            <a:r>
              <a:rPr lang="en-US" b="1" dirty="0"/>
              <a:t>Moral Rights</a:t>
            </a:r>
            <a:endParaRPr lang="en-US" dirty="0"/>
          </a:p>
        </p:txBody>
      </p:sp>
      <p:sp>
        <p:nvSpPr>
          <p:cNvPr id="3" name="Content Placeholder 2">
            <a:extLst>
              <a:ext uri="{FF2B5EF4-FFF2-40B4-BE49-F238E27FC236}">
                <a16:creationId xmlns:a16="http://schemas.microsoft.com/office/drawing/2014/main" id="{EC8285A6-13E2-4412-A2D9-306D4237E955}"/>
              </a:ext>
            </a:extLst>
          </p:cNvPr>
          <p:cNvSpPr>
            <a:spLocks noGrp="1"/>
          </p:cNvSpPr>
          <p:nvPr>
            <p:ph idx="1"/>
          </p:nvPr>
        </p:nvSpPr>
        <p:spPr/>
        <p:txBody>
          <a:bodyPr>
            <a:normAutofit fontScale="92500"/>
          </a:bodyPr>
          <a:lstStyle/>
          <a:p>
            <a:r>
              <a:rPr lang="en-US" dirty="0"/>
              <a:t>Can be violated even when “no one is hurt”</a:t>
            </a:r>
          </a:p>
          <a:p>
            <a:r>
              <a:rPr lang="en-US" dirty="0"/>
              <a:t> Are correlated with duties others have toward the person with the right</a:t>
            </a:r>
          </a:p>
          <a:p>
            <a:r>
              <a:rPr lang="en-US" dirty="0"/>
              <a:t> Provide individuals with autonomy and equality in the free pursuit of their interests</a:t>
            </a:r>
          </a:p>
          <a:p>
            <a:r>
              <a:rPr lang="en-US" dirty="0"/>
              <a:t> Provide a basis for justifying one’s actions and for invoking the protection or aid of others</a:t>
            </a:r>
          </a:p>
          <a:p>
            <a:r>
              <a:rPr lang="en-US" dirty="0"/>
              <a:t> Focus on securing the interests of the individual unlike utilitarian standards which focus on securing the aggregate utility of everyone in society.</a:t>
            </a:r>
          </a:p>
        </p:txBody>
      </p:sp>
    </p:spTree>
    <p:extLst>
      <p:ext uri="{BB962C8B-B14F-4D97-AF65-F5344CB8AC3E}">
        <p14:creationId xmlns:p14="http://schemas.microsoft.com/office/powerpoint/2010/main" val="27925472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822D8-8CCB-4D26-9F33-D68D48E61C1E}"/>
              </a:ext>
            </a:extLst>
          </p:cNvPr>
          <p:cNvSpPr>
            <a:spLocks noGrp="1"/>
          </p:cNvSpPr>
          <p:nvPr>
            <p:ph type="title"/>
          </p:nvPr>
        </p:nvSpPr>
        <p:spPr/>
        <p:txBody>
          <a:bodyPr/>
          <a:lstStyle/>
          <a:p>
            <a:r>
              <a:rPr lang="en-US" b="1" dirty="0"/>
              <a:t>Negative and Positive Rights</a:t>
            </a:r>
            <a:endParaRPr lang="en-US" dirty="0"/>
          </a:p>
        </p:txBody>
      </p:sp>
      <p:sp>
        <p:nvSpPr>
          <p:cNvPr id="3" name="Content Placeholder 2">
            <a:extLst>
              <a:ext uri="{FF2B5EF4-FFF2-40B4-BE49-F238E27FC236}">
                <a16:creationId xmlns:a16="http://schemas.microsoft.com/office/drawing/2014/main" id="{E260EA53-25AE-41CE-9FA2-6FEC469127D7}"/>
              </a:ext>
            </a:extLst>
          </p:cNvPr>
          <p:cNvSpPr>
            <a:spLocks noGrp="1"/>
          </p:cNvSpPr>
          <p:nvPr>
            <p:ph idx="1"/>
          </p:nvPr>
        </p:nvSpPr>
        <p:spPr/>
        <p:txBody>
          <a:bodyPr>
            <a:normAutofit/>
          </a:bodyPr>
          <a:lstStyle/>
          <a:p>
            <a:r>
              <a:rPr lang="en-US" b="1" dirty="0"/>
              <a:t>negative rights </a:t>
            </a:r>
            <a:r>
              <a:rPr lang="en-US" dirty="0"/>
              <a:t>Duties others have to not interfere in certain activities of the person who holds the right.</a:t>
            </a:r>
          </a:p>
          <a:p>
            <a:r>
              <a:rPr lang="en-US" b="1" dirty="0"/>
              <a:t>positive rights </a:t>
            </a:r>
            <a:r>
              <a:rPr lang="en-US" dirty="0"/>
              <a:t>Duties of other agents (it is not always clear who) to provide the holder of the right with whatever he or she needs to freely pursue his or her interests.</a:t>
            </a:r>
          </a:p>
        </p:txBody>
      </p:sp>
    </p:spTree>
    <p:extLst>
      <p:ext uri="{BB962C8B-B14F-4D97-AF65-F5344CB8AC3E}">
        <p14:creationId xmlns:p14="http://schemas.microsoft.com/office/powerpoint/2010/main" val="2152615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D8C57-2B68-4BC2-AF55-7C198AFC999B}"/>
              </a:ext>
            </a:extLst>
          </p:cNvPr>
          <p:cNvSpPr>
            <a:spLocks noGrp="1"/>
          </p:cNvSpPr>
          <p:nvPr>
            <p:ph type="title"/>
          </p:nvPr>
        </p:nvSpPr>
        <p:spPr/>
        <p:txBody>
          <a:bodyPr/>
          <a:lstStyle/>
          <a:p>
            <a:r>
              <a:rPr lang="en-US" b="1" dirty="0"/>
              <a:t>Contractual Rights and Duties</a:t>
            </a:r>
            <a:endParaRPr lang="en-US" dirty="0"/>
          </a:p>
        </p:txBody>
      </p:sp>
      <p:sp>
        <p:nvSpPr>
          <p:cNvPr id="3" name="Content Placeholder 2">
            <a:extLst>
              <a:ext uri="{FF2B5EF4-FFF2-40B4-BE49-F238E27FC236}">
                <a16:creationId xmlns:a16="http://schemas.microsoft.com/office/drawing/2014/main" id="{8B96C96B-E99D-483D-8582-81C072B0A539}"/>
              </a:ext>
            </a:extLst>
          </p:cNvPr>
          <p:cNvSpPr>
            <a:spLocks noGrp="1"/>
          </p:cNvSpPr>
          <p:nvPr>
            <p:ph idx="1"/>
          </p:nvPr>
        </p:nvSpPr>
        <p:spPr/>
        <p:txBody>
          <a:bodyPr>
            <a:normAutofit fontScale="77500" lnSpcReduction="20000"/>
          </a:bodyPr>
          <a:lstStyle/>
          <a:p>
            <a:r>
              <a:rPr lang="en-US" dirty="0"/>
              <a:t>Are created by specific agreements and conferred only on the parties involved • Require publicly accepted rules on what constitutes agreements and what obligations agreements impose</a:t>
            </a:r>
          </a:p>
          <a:p>
            <a:r>
              <a:rPr lang="en-US" dirty="0"/>
              <a:t>• Underlie the special rights and duties imposed by accepting a position or role in an institution or organization</a:t>
            </a:r>
          </a:p>
          <a:p>
            <a:r>
              <a:rPr lang="en-US" dirty="0"/>
              <a:t>• Require</a:t>
            </a:r>
          </a:p>
          <a:p>
            <a:pPr marL="0" indent="0">
              <a:buNone/>
            </a:pPr>
            <a:r>
              <a:rPr lang="en-US" dirty="0"/>
              <a:t> (1) the parties know what they are agreeing to,</a:t>
            </a:r>
          </a:p>
          <a:p>
            <a:pPr marL="0" indent="0">
              <a:buNone/>
            </a:pPr>
            <a:r>
              <a:rPr lang="en-US" dirty="0"/>
              <a:t>(2) no misrepresentation,</a:t>
            </a:r>
          </a:p>
          <a:p>
            <a:pPr marL="0" indent="0">
              <a:buNone/>
            </a:pPr>
            <a:r>
              <a:rPr lang="en-US" dirty="0"/>
              <a:t>(3) no duress or coercion,</a:t>
            </a:r>
          </a:p>
          <a:p>
            <a:pPr marL="0" indent="0">
              <a:buNone/>
            </a:pPr>
            <a:r>
              <a:rPr lang="en-US" dirty="0"/>
              <a:t>(4) no agreement to an immoral act.</a:t>
            </a:r>
          </a:p>
          <a:p>
            <a:pPr marL="0" indent="0">
              <a:buNone/>
            </a:pPr>
            <a:endParaRPr lang="en-US" dirty="0"/>
          </a:p>
        </p:txBody>
      </p:sp>
    </p:spTree>
    <p:extLst>
      <p:ext uri="{BB962C8B-B14F-4D97-AF65-F5344CB8AC3E}">
        <p14:creationId xmlns:p14="http://schemas.microsoft.com/office/powerpoint/2010/main" val="30226823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4C809-1CD7-425A-BF1F-C82EE18753FE}"/>
              </a:ext>
            </a:extLst>
          </p:cNvPr>
          <p:cNvSpPr>
            <a:spLocks noGrp="1"/>
          </p:cNvSpPr>
          <p:nvPr>
            <p:ph type="title"/>
          </p:nvPr>
        </p:nvSpPr>
        <p:spPr/>
        <p:txBody>
          <a:bodyPr>
            <a:normAutofit/>
          </a:bodyPr>
          <a:lstStyle/>
          <a:p>
            <a:r>
              <a:rPr lang="en-US" sz="6600" dirty="0"/>
              <a:t>Chapter II</a:t>
            </a:r>
          </a:p>
        </p:txBody>
      </p:sp>
      <p:sp>
        <p:nvSpPr>
          <p:cNvPr id="3" name="Content Placeholder 2">
            <a:extLst>
              <a:ext uri="{FF2B5EF4-FFF2-40B4-BE49-F238E27FC236}">
                <a16:creationId xmlns:a16="http://schemas.microsoft.com/office/drawing/2014/main" id="{6D819397-D56B-40D3-B216-8A1EFA19492D}"/>
              </a:ext>
            </a:extLst>
          </p:cNvPr>
          <p:cNvSpPr>
            <a:spLocks noGrp="1"/>
          </p:cNvSpPr>
          <p:nvPr>
            <p:ph idx="1"/>
          </p:nvPr>
        </p:nvSpPr>
        <p:spPr>
          <a:xfrm>
            <a:off x="1543987" y="2666999"/>
            <a:ext cx="9959036" cy="3124201"/>
          </a:xfrm>
        </p:spPr>
        <p:txBody>
          <a:bodyPr>
            <a:normAutofit/>
          </a:bodyPr>
          <a:lstStyle/>
          <a:p>
            <a:pPr marL="1143000" indent="-1143000">
              <a:buAutoNum type="arabicPeriod"/>
            </a:pPr>
            <a:r>
              <a:rPr lang="en-US" sz="6000" dirty="0"/>
              <a:t>Ethics in </a:t>
            </a:r>
            <a:r>
              <a:rPr lang="en-US" sz="6000" dirty="0" err="1"/>
              <a:t>theMarketplace</a:t>
            </a:r>
            <a:endParaRPr lang="en-US" sz="6000" dirty="0"/>
          </a:p>
          <a:p>
            <a:pPr marL="1143000" indent="-1143000">
              <a:buAutoNum type="arabicPeriod"/>
            </a:pPr>
            <a:r>
              <a:rPr lang="en-US" sz="6000" dirty="0"/>
              <a:t>Professional Ethics and the Environment</a:t>
            </a:r>
          </a:p>
        </p:txBody>
      </p:sp>
    </p:spTree>
    <p:extLst>
      <p:ext uri="{BB962C8B-B14F-4D97-AF65-F5344CB8AC3E}">
        <p14:creationId xmlns:p14="http://schemas.microsoft.com/office/powerpoint/2010/main" val="8035908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B1111-2589-47C3-BCAD-20682F2B150C}"/>
              </a:ext>
            </a:extLst>
          </p:cNvPr>
          <p:cNvSpPr>
            <a:spLocks noGrp="1"/>
          </p:cNvSpPr>
          <p:nvPr>
            <p:ph type="title"/>
          </p:nvPr>
        </p:nvSpPr>
        <p:spPr/>
        <p:txBody>
          <a:bodyPr/>
          <a:lstStyle/>
          <a:p>
            <a:r>
              <a:rPr lang="en-US" b="1" dirty="0"/>
              <a:t>Perfect competition, Pure monopoly and Oligopoly  </a:t>
            </a:r>
            <a:endParaRPr lang="en-US" dirty="0"/>
          </a:p>
        </p:txBody>
      </p:sp>
      <p:sp>
        <p:nvSpPr>
          <p:cNvPr id="3" name="Content Placeholder 2">
            <a:extLst>
              <a:ext uri="{FF2B5EF4-FFF2-40B4-BE49-F238E27FC236}">
                <a16:creationId xmlns:a16="http://schemas.microsoft.com/office/drawing/2014/main" id="{97A2EC71-5256-4698-9077-EBE78870D5E4}"/>
              </a:ext>
            </a:extLst>
          </p:cNvPr>
          <p:cNvSpPr>
            <a:spLocks noGrp="1"/>
          </p:cNvSpPr>
          <p:nvPr>
            <p:ph idx="1"/>
          </p:nvPr>
        </p:nvSpPr>
        <p:spPr/>
        <p:txBody>
          <a:bodyPr>
            <a:normAutofit/>
          </a:bodyPr>
          <a:lstStyle/>
          <a:p>
            <a:r>
              <a:rPr lang="en-US" b="1" dirty="0"/>
              <a:t>Perfect competition- </a:t>
            </a:r>
            <a:r>
              <a:rPr lang="en-US" dirty="0"/>
              <a:t>A free market in which no buyer or seller  the power to significantly affect the prices at which goods are being exchanged.</a:t>
            </a:r>
          </a:p>
          <a:p>
            <a:r>
              <a:rPr lang="en-US" b="1" dirty="0"/>
              <a:t>Pure monopoly- </a:t>
            </a:r>
            <a:r>
              <a:rPr lang="en-US" dirty="0"/>
              <a:t>A market in which a single firm is the only seller in the market and which new sellers are barred from entering.</a:t>
            </a:r>
          </a:p>
          <a:p>
            <a:r>
              <a:rPr lang="en-US" b="1" dirty="0"/>
              <a:t>Oligopoly- </a:t>
            </a:r>
            <a:r>
              <a:rPr lang="en-US" dirty="0"/>
              <a:t>A market shared by a relatively small number of large firms that together can exercise some influence on prices.</a:t>
            </a:r>
          </a:p>
        </p:txBody>
      </p:sp>
    </p:spTree>
    <p:extLst>
      <p:ext uri="{BB962C8B-B14F-4D97-AF65-F5344CB8AC3E}">
        <p14:creationId xmlns:p14="http://schemas.microsoft.com/office/powerpoint/2010/main" val="41405578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FD13-C2AD-40AE-B12B-A8CD8BEF2B71}"/>
              </a:ext>
            </a:extLst>
          </p:cNvPr>
          <p:cNvSpPr>
            <a:spLocks noGrp="1"/>
          </p:cNvSpPr>
          <p:nvPr>
            <p:ph type="title"/>
          </p:nvPr>
        </p:nvSpPr>
        <p:spPr/>
        <p:txBody>
          <a:bodyPr/>
          <a:lstStyle/>
          <a:p>
            <a:r>
              <a:rPr lang="en-US" b="1" dirty="0"/>
              <a:t>Perfect Competition</a:t>
            </a:r>
            <a:endParaRPr lang="en-US" dirty="0"/>
          </a:p>
        </p:txBody>
      </p:sp>
      <p:sp>
        <p:nvSpPr>
          <p:cNvPr id="3" name="Content Placeholder 2">
            <a:extLst>
              <a:ext uri="{FF2B5EF4-FFF2-40B4-BE49-F238E27FC236}">
                <a16:creationId xmlns:a16="http://schemas.microsoft.com/office/drawing/2014/main" id="{93CA5329-D5EA-4097-97D9-1F5148C670DC}"/>
              </a:ext>
            </a:extLst>
          </p:cNvPr>
          <p:cNvSpPr>
            <a:spLocks noGrp="1"/>
          </p:cNvSpPr>
          <p:nvPr>
            <p:ph idx="1"/>
          </p:nvPr>
        </p:nvSpPr>
        <p:spPr/>
        <p:txBody>
          <a:bodyPr>
            <a:normAutofit fontScale="55000" lnSpcReduction="20000"/>
          </a:bodyPr>
          <a:lstStyle/>
          <a:p>
            <a:r>
              <a:rPr lang="en-US" b="1" dirty="0"/>
              <a:t>Market- </a:t>
            </a:r>
            <a:r>
              <a:rPr lang="en-US" dirty="0"/>
              <a:t>A forum in which people come together to exchange ownership of goods; a place where goods or services are bought and sold.</a:t>
            </a:r>
          </a:p>
          <a:p>
            <a:r>
              <a:rPr lang="en-US" dirty="0"/>
              <a:t>Perfectly competitive free markets are characterized by seven defining features:</a:t>
            </a:r>
          </a:p>
          <a:p>
            <a:pPr marL="0" indent="0">
              <a:buNone/>
            </a:pPr>
            <a:r>
              <a:rPr lang="en-US" dirty="0"/>
              <a:t>(1) There are numerous buyers and sellers, none of whom has a substantial share of the market.</a:t>
            </a:r>
          </a:p>
          <a:p>
            <a:pPr marL="0" indent="0">
              <a:buNone/>
            </a:pPr>
            <a:r>
              <a:rPr lang="en-US" dirty="0"/>
              <a:t>(2) All buyers and sellers can freely and immediately enter or leave the market.</a:t>
            </a:r>
          </a:p>
          <a:p>
            <a:pPr marL="0" indent="0">
              <a:buNone/>
            </a:pPr>
            <a:r>
              <a:rPr lang="en-US" dirty="0"/>
              <a:t>(3) Every buyer and seller has full and perfect knowledge of what every other buyer and seller is doing, including knowledge of the prices, quantities, and quality of all goods being bought and sold.</a:t>
            </a:r>
          </a:p>
          <a:p>
            <a:pPr marL="0" indent="0">
              <a:buNone/>
            </a:pPr>
            <a:r>
              <a:rPr lang="en-US" dirty="0"/>
              <a:t>(4) The goods being sold in the market are so similar to each other that no one cares from whom each buys or sells.</a:t>
            </a:r>
          </a:p>
          <a:p>
            <a:pPr marL="0" indent="0">
              <a:buNone/>
            </a:pPr>
            <a:r>
              <a:rPr lang="en-US" dirty="0"/>
              <a:t>(5) The costs and benefits of producing or using the goods being exchanged are borne entirely by those buying or selling the goods and not by any other external parties.</a:t>
            </a:r>
          </a:p>
          <a:p>
            <a:pPr marL="0" indent="0">
              <a:buNone/>
            </a:pPr>
            <a:r>
              <a:rPr lang="en-US" dirty="0"/>
              <a:t>(6) All buyers and sellers are utility maximizers: Each tries to get as much as possible for as little as possible.</a:t>
            </a:r>
          </a:p>
          <a:p>
            <a:pPr marL="0" indent="0">
              <a:buNone/>
            </a:pPr>
            <a:r>
              <a:rPr lang="en-US" dirty="0"/>
              <a:t>(7) No external parties (such as the government) regulate the price, quantity, or quality of any of the goods being bought and sold in the market.</a:t>
            </a:r>
          </a:p>
        </p:txBody>
      </p:sp>
    </p:spTree>
    <p:extLst>
      <p:ext uri="{BB962C8B-B14F-4D97-AF65-F5344CB8AC3E}">
        <p14:creationId xmlns:p14="http://schemas.microsoft.com/office/powerpoint/2010/main" val="23791394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98102-D5B2-428E-8337-08D4EFC05842}"/>
              </a:ext>
            </a:extLst>
          </p:cNvPr>
          <p:cNvSpPr>
            <a:spLocks noGrp="1"/>
          </p:cNvSpPr>
          <p:nvPr>
            <p:ph type="title"/>
          </p:nvPr>
        </p:nvSpPr>
        <p:spPr/>
        <p:txBody>
          <a:bodyPr/>
          <a:lstStyle/>
          <a:p>
            <a:r>
              <a:rPr lang="en-US" b="1" dirty="0"/>
              <a:t>Equilibrium in Perfectly Competitive Markets</a:t>
            </a:r>
            <a:endParaRPr lang="en-US" dirty="0"/>
          </a:p>
        </p:txBody>
      </p:sp>
      <p:sp>
        <p:nvSpPr>
          <p:cNvPr id="3" name="Content Placeholder 2">
            <a:extLst>
              <a:ext uri="{FF2B5EF4-FFF2-40B4-BE49-F238E27FC236}">
                <a16:creationId xmlns:a16="http://schemas.microsoft.com/office/drawing/2014/main" id="{310BC19D-3019-4F8A-8A3F-7E81A90DB6B6}"/>
              </a:ext>
            </a:extLst>
          </p:cNvPr>
          <p:cNvSpPr>
            <a:spLocks noGrp="1"/>
          </p:cNvSpPr>
          <p:nvPr>
            <p:ph idx="1"/>
          </p:nvPr>
        </p:nvSpPr>
        <p:spPr/>
        <p:txBody>
          <a:bodyPr>
            <a:normAutofit fontScale="92500" lnSpcReduction="20000"/>
          </a:bodyPr>
          <a:lstStyle/>
          <a:p>
            <a:r>
              <a:rPr lang="en-US" b="1" dirty="0"/>
              <a:t>equilibrium point </a:t>
            </a:r>
            <a:r>
              <a:rPr lang="en-US" dirty="0"/>
              <a:t>In a market, the point at which the quantity buyers want to buy equals the quantity sellers want to sell, and at which the highest price buyers are willing to pay equals the lowest price sellers are willing to take.</a:t>
            </a:r>
          </a:p>
          <a:p>
            <a:r>
              <a:rPr lang="en-US" b="1" dirty="0"/>
              <a:t>demand curve </a:t>
            </a:r>
            <a:r>
              <a:rPr lang="en-US" dirty="0"/>
              <a:t>A line on a graph indicating the </a:t>
            </a:r>
            <a:r>
              <a:rPr lang="en-US" i="1" dirty="0"/>
              <a:t>quantity </a:t>
            </a:r>
            <a:r>
              <a:rPr lang="en-US" dirty="0"/>
              <a:t>of a product buyers would purchase at each </a:t>
            </a:r>
            <a:r>
              <a:rPr lang="en-US" i="1" dirty="0"/>
              <a:t>price </a:t>
            </a:r>
            <a:r>
              <a:rPr lang="en-US" dirty="0"/>
              <a:t>at which it might be selling; the supply curve also can be understood as showing the highest price buyers on average would be willing to pay for a given amount of a product.</a:t>
            </a:r>
          </a:p>
          <a:p>
            <a:r>
              <a:rPr lang="en-US" b="1" dirty="0"/>
              <a:t>principle of diminishing marginal utility </a:t>
            </a:r>
            <a:r>
              <a:rPr lang="en-US" dirty="0"/>
              <a:t>The principle that generally each additional unit of a good a person consumes is less satisfying than each of the earlier units the person consumed.</a:t>
            </a:r>
          </a:p>
        </p:txBody>
      </p:sp>
    </p:spTree>
    <p:extLst>
      <p:ext uri="{BB962C8B-B14F-4D97-AF65-F5344CB8AC3E}">
        <p14:creationId xmlns:p14="http://schemas.microsoft.com/office/powerpoint/2010/main" val="4966631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7D8EF-92A2-4BA1-97EB-2DEBEF076B62}"/>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32A9FC92-7B7C-48BE-8D59-C3C9B63E4E73}"/>
              </a:ext>
            </a:extLst>
          </p:cNvPr>
          <p:cNvSpPr>
            <a:spLocks noGrp="1"/>
          </p:cNvSpPr>
          <p:nvPr>
            <p:ph idx="1"/>
          </p:nvPr>
        </p:nvSpPr>
        <p:spPr/>
        <p:txBody>
          <a:bodyPr>
            <a:normAutofit fontScale="92500" lnSpcReduction="20000"/>
          </a:bodyPr>
          <a:lstStyle/>
          <a:p>
            <a:r>
              <a:rPr lang="en-US" dirty="0"/>
              <a:t>Price and quantity move to equilibrium in perfectly competitive market because:</a:t>
            </a:r>
          </a:p>
          <a:p>
            <a:pPr marL="0" indent="0">
              <a:buNone/>
            </a:pPr>
            <a:r>
              <a:rPr lang="en-US" dirty="0"/>
              <a:t>• If price rises above equilibrium, surplus appears and drives price down to equilibrium.</a:t>
            </a:r>
          </a:p>
          <a:p>
            <a:pPr marL="0" indent="0">
              <a:buNone/>
            </a:pPr>
            <a:r>
              <a:rPr lang="en-US" dirty="0"/>
              <a:t>• If price falls below equilibrium, shortage appears and drives price up to equilibrium.</a:t>
            </a:r>
          </a:p>
          <a:p>
            <a:pPr marL="0" indent="0">
              <a:buNone/>
            </a:pPr>
            <a:r>
              <a:rPr lang="en-US" dirty="0"/>
              <a:t>• If quantity is less than equilibrium, profits rise, attracting sellers who increase quantity to equilibrium.</a:t>
            </a:r>
          </a:p>
          <a:p>
            <a:pPr marL="0" indent="0">
              <a:buNone/>
            </a:pPr>
            <a:r>
              <a:rPr lang="en-US" dirty="0"/>
              <a:t>• If quantity is more than equilibrium, prices fall, driving sellers out which lowers quantity to equilibrium. </a:t>
            </a:r>
          </a:p>
          <a:p>
            <a:pPr marL="0" indent="0">
              <a:buNone/>
            </a:pPr>
            <a:endParaRPr lang="en-US" dirty="0"/>
          </a:p>
        </p:txBody>
      </p:sp>
    </p:spTree>
    <p:extLst>
      <p:ext uri="{BB962C8B-B14F-4D97-AF65-F5344CB8AC3E}">
        <p14:creationId xmlns:p14="http://schemas.microsoft.com/office/powerpoint/2010/main" val="42018288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68F53-BFE0-4A6D-B80A-C42FE9CC2FAA}"/>
              </a:ext>
            </a:extLst>
          </p:cNvPr>
          <p:cNvSpPr>
            <a:spLocks noGrp="1"/>
          </p:cNvSpPr>
          <p:nvPr>
            <p:ph type="title"/>
          </p:nvPr>
        </p:nvSpPr>
        <p:spPr/>
        <p:txBody>
          <a:bodyPr/>
          <a:lstStyle/>
          <a:p>
            <a:r>
              <a:rPr lang="en-US" b="1" dirty="0"/>
              <a:t>Ethics and Perfectly Competitive Markets</a:t>
            </a:r>
            <a:endParaRPr lang="en-US" dirty="0"/>
          </a:p>
        </p:txBody>
      </p:sp>
      <p:sp>
        <p:nvSpPr>
          <p:cNvPr id="3" name="Content Placeholder 2">
            <a:extLst>
              <a:ext uri="{FF2B5EF4-FFF2-40B4-BE49-F238E27FC236}">
                <a16:creationId xmlns:a16="http://schemas.microsoft.com/office/drawing/2014/main" id="{FB9139F0-19B9-44E1-96F5-1DAFD7EE335F}"/>
              </a:ext>
            </a:extLst>
          </p:cNvPr>
          <p:cNvSpPr>
            <a:spLocks noGrp="1"/>
          </p:cNvSpPr>
          <p:nvPr>
            <p:ph idx="1"/>
          </p:nvPr>
        </p:nvSpPr>
        <p:spPr/>
        <p:txBody>
          <a:bodyPr>
            <a:normAutofit/>
          </a:bodyPr>
          <a:lstStyle/>
          <a:p>
            <a:r>
              <a:rPr lang="en-US" b="1" dirty="0"/>
              <a:t>Justice in Perfectly Competitive Market</a:t>
            </a:r>
          </a:p>
          <a:p>
            <a:r>
              <a:rPr lang="en-US" b="1" dirty="0"/>
              <a:t>Utility in Perfectly Competitive Market</a:t>
            </a:r>
          </a:p>
          <a:p>
            <a:r>
              <a:rPr lang="en-US" b="1" dirty="0"/>
              <a:t>Rights in Perfectly Competitive Market</a:t>
            </a:r>
          </a:p>
          <a:p>
            <a:r>
              <a:rPr lang="en-US" b="1" dirty="0"/>
              <a:t>Perfectly Competitive Free Markets</a:t>
            </a:r>
          </a:p>
          <a:p>
            <a:endParaRPr lang="en-US" b="1" dirty="0"/>
          </a:p>
          <a:p>
            <a:r>
              <a:rPr lang="en-US" dirty="0"/>
              <a:t> </a:t>
            </a:r>
          </a:p>
        </p:txBody>
      </p:sp>
    </p:spTree>
    <p:extLst>
      <p:ext uri="{BB962C8B-B14F-4D97-AF65-F5344CB8AC3E}">
        <p14:creationId xmlns:p14="http://schemas.microsoft.com/office/powerpoint/2010/main" val="14389774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90AE5-8063-4169-9DF7-FCCCE03B8313}"/>
              </a:ext>
            </a:extLst>
          </p:cNvPr>
          <p:cNvSpPr>
            <a:spLocks noGrp="1"/>
          </p:cNvSpPr>
          <p:nvPr>
            <p:ph type="title"/>
          </p:nvPr>
        </p:nvSpPr>
        <p:spPr/>
        <p:txBody>
          <a:bodyPr/>
          <a:lstStyle/>
          <a:p>
            <a:r>
              <a:rPr lang="en-US" b="1" dirty="0"/>
              <a:t>Justice in Perfectly Competitive Market</a:t>
            </a:r>
            <a:br>
              <a:rPr lang="en-US" b="1" dirty="0"/>
            </a:br>
            <a:endParaRPr lang="en-US" dirty="0"/>
          </a:p>
        </p:txBody>
      </p:sp>
      <p:sp>
        <p:nvSpPr>
          <p:cNvPr id="3" name="Content Placeholder 2">
            <a:extLst>
              <a:ext uri="{FF2B5EF4-FFF2-40B4-BE49-F238E27FC236}">
                <a16:creationId xmlns:a16="http://schemas.microsoft.com/office/drawing/2014/main" id="{6023BE87-6AB9-4784-B8CF-6F7925B0C0E2}"/>
              </a:ext>
            </a:extLst>
          </p:cNvPr>
          <p:cNvSpPr>
            <a:spLocks noGrp="1"/>
          </p:cNvSpPr>
          <p:nvPr>
            <p:ph idx="1"/>
          </p:nvPr>
        </p:nvSpPr>
        <p:spPr/>
        <p:txBody>
          <a:bodyPr/>
          <a:lstStyle/>
          <a:p>
            <a:r>
              <a:rPr lang="en-US" dirty="0"/>
              <a:t>For buyer, prices are just (capitalist justice) only on the demand curve.</a:t>
            </a:r>
          </a:p>
          <a:p>
            <a:r>
              <a:rPr lang="en-US" dirty="0"/>
              <a:t> For seller, prices are just (capitalist justice) only on the supply curve.</a:t>
            </a:r>
          </a:p>
          <a:p>
            <a:r>
              <a:rPr lang="en-US" dirty="0"/>
              <a:t> Perfectly competitive markets move price to equilibrium point which is on both supply and demand curves and so is just for both buyer and seller.</a:t>
            </a:r>
          </a:p>
          <a:p>
            <a:endParaRPr lang="en-US" dirty="0"/>
          </a:p>
        </p:txBody>
      </p:sp>
    </p:spTree>
    <p:extLst>
      <p:ext uri="{BB962C8B-B14F-4D97-AF65-F5344CB8AC3E}">
        <p14:creationId xmlns:p14="http://schemas.microsoft.com/office/powerpoint/2010/main" val="9351285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9863C-5CF7-49FE-A79A-252C6247B875}"/>
              </a:ext>
            </a:extLst>
          </p:cNvPr>
          <p:cNvSpPr>
            <a:spLocks noGrp="1"/>
          </p:cNvSpPr>
          <p:nvPr>
            <p:ph type="title"/>
          </p:nvPr>
        </p:nvSpPr>
        <p:spPr/>
        <p:txBody>
          <a:bodyPr/>
          <a:lstStyle/>
          <a:p>
            <a:r>
              <a:rPr lang="en-US" b="1" dirty="0"/>
              <a:t>Utility in Perfectly Competitive Market</a:t>
            </a:r>
            <a:endParaRPr lang="en-US" dirty="0"/>
          </a:p>
        </p:txBody>
      </p:sp>
      <p:sp>
        <p:nvSpPr>
          <p:cNvPr id="3" name="Content Placeholder 2">
            <a:extLst>
              <a:ext uri="{FF2B5EF4-FFF2-40B4-BE49-F238E27FC236}">
                <a16:creationId xmlns:a16="http://schemas.microsoft.com/office/drawing/2014/main" id="{D658B65C-1A41-4328-AAAE-EAA0DDACCF5A}"/>
              </a:ext>
            </a:extLst>
          </p:cNvPr>
          <p:cNvSpPr>
            <a:spLocks noGrp="1"/>
          </p:cNvSpPr>
          <p:nvPr>
            <p:ph idx="1"/>
          </p:nvPr>
        </p:nvSpPr>
        <p:spPr/>
        <p:txBody>
          <a:bodyPr>
            <a:normAutofit/>
          </a:bodyPr>
          <a:lstStyle/>
          <a:p>
            <a:r>
              <a:rPr lang="en-US" dirty="0"/>
              <a:t>Prices in the system of perfectly competitive markets attract resources when demand is high and drives them away when demand is low, so resources are allocated efficiently.</a:t>
            </a:r>
          </a:p>
          <a:p>
            <a:r>
              <a:rPr lang="en-US" dirty="0"/>
              <a:t> Perfectly competitive markets encourage firms to use resources efficiently to keep costs low and profits high.</a:t>
            </a:r>
          </a:p>
          <a:p>
            <a:r>
              <a:rPr lang="en-US" dirty="0"/>
              <a:t> Perfectly competitive markets let consumers buy the most satisfying bundle of goods, so they distribute goods in way that maximizes utility.</a:t>
            </a:r>
          </a:p>
        </p:txBody>
      </p:sp>
    </p:spTree>
    <p:extLst>
      <p:ext uri="{BB962C8B-B14F-4D97-AF65-F5344CB8AC3E}">
        <p14:creationId xmlns:p14="http://schemas.microsoft.com/office/powerpoint/2010/main" val="37961463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7D383-00A3-4C7D-A687-F41D4D37D6C2}"/>
              </a:ext>
            </a:extLst>
          </p:cNvPr>
          <p:cNvSpPr>
            <a:spLocks noGrp="1"/>
          </p:cNvSpPr>
          <p:nvPr>
            <p:ph type="title"/>
          </p:nvPr>
        </p:nvSpPr>
        <p:spPr/>
        <p:txBody>
          <a:bodyPr/>
          <a:lstStyle/>
          <a:p>
            <a:r>
              <a:rPr lang="en-US" b="1" dirty="0"/>
              <a:t>Rights in Perfectly Competitive Market</a:t>
            </a:r>
            <a:endParaRPr lang="en-US" dirty="0"/>
          </a:p>
        </p:txBody>
      </p:sp>
      <p:sp>
        <p:nvSpPr>
          <p:cNvPr id="3" name="Content Placeholder 2">
            <a:extLst>
              <a:ext uri="{FF2B5EF4-FFF2-40B4-BE49-F238E27FC236}">
                <a16:creationId xmlns:a16="http://schemas.microsoft.com/office/drawing/2014/main" id="{FA921295-ABC5-4607-A278-F2CA0B123439}"/>
              </a:ext>
            </a:extLst>
          </p:cNvPr>
          <p:cNvSpPr>
            <a:spLocks noGrp="1"/>
          </p:cNvSpPr>
          <p:nvPr>
            <p:ph idx="1"/>
          </p:nvPr>
        </p:nvSpPr>
        <p:spPr/>
        <p:txBody>
          <a:bodyPr>
            <a:normAutofit/>
          </a:bodyPr>
          <a:lstStyle/>
          <a:p>
            <a:r>
              <a:rPr lang="en-US" dirty="0"/>
              <a:t>Perfectly competitive market respects right to freely choose the business one enters.</a:t>
            </a:r>
          </a:p>
          <a:p>
            <a:r>
              <a:rPr lang="en-US" dirty="0"/>
              <a:t> In perfectly competitive market, exchanges are voluntary so respect rights of free choice.</a:t>
            </a:r>
          </a:p>
          <a:p>
            <a:r>
              <a:rPr lang="en-US" dirty="0"/>
              <a:t> In perfectly competitive market, no seller exerts coercion by dictating prices, quantities, or kinds of goods consumers must buy.</a:t>
            </a:r>
          </a:p>
        </p:txBody>
      </p:sp>
    </p:spTree>
    <p:extLst>
      <p:ext uri="{BB962C8B-B14F-4D97-AF65-F5344CB8AC3E}">
        <p14:creationId xmlns:p14="http://schemas.microsoft.com/office/powerpoint/2010/main" val="4456802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28FF9-0155-491A-B2DE-F99276BBA89F}"/>
              </a:ext>
            </a:extLst>
          </p:cNvPr>
          <p:cNvSpPr>
            <a:spLocks noGrp="1"/>
          </p:cNvSpPr>
          <p:nvPr>
            <p:ph type="title"/>
          </p:nvPr>
        </p:nvSpPr>
        <p:spPr/>
        <p:txBody>
          <a:bodyPr/>
          <a:lstStyle/>
          <a:p>
            <a:r>
              <a:rPr lang="en-US" b="1" dirty="0"/>
              <a:t>Perfectly Competitive Free Markets</a:t>
            </a:r>
            <a:endParaRPr lang="en-US" dirty="0"/>
          </a:p>
        </p:txBody>
      </p:sp>
      <p:sp>
        <p:nvSpPr>
          <p:cNvPr id="3" name="Content Placeholder 2">
            <a:extLst>
              <a:ext uri="{FF2B5EF4-FFF2-40B4-BE49-F238E27FC236}">
                <a16:creationId xmlns:a16="http://schemas.microsoft.com/office/drawing/2014/main" id="{A5588150-5ED8-471C-B1B9-DCA2FD6AB5F3}"/>
              </a:ext>
            </a:extLst>
          </p:cNvPr>
          <p:cNvSpPr>
            <a:spLocks noGrp="1"/>
          </p:cNvSpPr>
          <p:nvPr>
            <p:ph idx="1"/>
          </p:nvPr>
        </p:nvSpPr>
        <p:spPr/>
        <p:txBody>
          <a:bodyPr>
            <a:normAutofit fontScale="85000" lnSpcReduction="10000"/>
          </a:bodyPr>
          <a:lstStyle/>
          <a:p>
            <a:r>
              <a:rPr lang="en-US" dirty="0"/>
              <a:t>Achieve capitalist justice (but not other kinds of justice like justice based on need)</a:t>
            </a:r>
          </a:p>
          <a:p>
            <a:r>
              <a:rPr lang="en-US" dirty="0"/>
              <a:t> Satisfy a certain version of utilitarianism (by maximizing utility of market participants but not of all society)</a:t>
            </a:r>
          </a:p>
          <a:p>
            <a:r>
              <a:rPr lang="en-US" dirty="0"/>
              <a:t> Respect some moral rights (negative rights but often not positive rights)</a:t>
            </a:r>
          </a:p>
          <a:p>
            <a:r>
              <a:rPr lang="en-US" dirty="0"/>
              <a:t> Can lead to ignoring the demands of caring and value of human relationships</a:t>
            </a:r>
          </a:p>
          <a:p>
            <a:r>
              <a:rPr lang="en-US" dirty="0"/>
              <a:t> Can encourage vices of greed and self-seeking and discourage virtues of kindness and caring</a:t>
            </a:r>
          </a:p>
          <a:p>
            <a:r>
              <a:rPr lang="en-US" dirty="0"/>
              <a:t> Can be said to embody justice, utility, and rights only if seven defining features are present.</a:t>
            </a:r>
          </a:p>
        </p:txBody>
      </p:sp>
    </p:spTree>
    <p:extLst>
      <p:ext uri="{BB962C8B-B14F-4D97-AF65-F5344CB8AC3E}">
        <p14:creationId xmlns:p14="http://schemas.microsoft.com/office/powerpoint/2010/main" val="12296230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BA719-94FA-4920-9526-78D6D2BC2F20}"/>
              </a:ext>
            </a:extLst>
          </p:cNvPr>
          <p:cNvSpPr>
            <a:spLocks noGrp="1"/>
          </p:cNvSpPr>
          <p:nvPr>
            <p:ph type="title"/>
          </p:nvPr>
        </p:nvSpPr>
        <p:spPr/>
        <p:txBody>
          <a:bodyPr/>
          <a:lstStyle/>
          <a:p>
            <a:r>
              <a:rPr lang="en-US" b="1" dirty="0"/>
              <a:t>Monopoly Competition</a:t>
            </a:r>
            <a:endParaRPr lang="en-US" dirty="0"/>
          </a:p>
        </p:txBody>
      </p:sp>
      <p:sp>
        <p:nvSpPr>
          <p:cNvPr id="3" name="Content Placeholder 2">
            <a:extLst>
              <a:ext uri="{FF2B5EF4-FFF2-40B4-BE49-F238E27FC236}">
                <a16:creationId xmlns:a16="http://schemas.microsoft.com/office/drawing/2014/main" id="{2619D145-706D-499C-9378-14694AB91F38}"/>
              </a:ext>
            </a:extLst>
          </p:cNvPr>
          <p:cNvSpPr>
            <a:spLocks noGrp="1"/>
          </p:cNvSpPr>
          <p:nvPr>
            <p:ph idx="1"/>
          </p:nvPr>
        </p:nvSpPr>
        <p:spPr/>
        <p:txBody>
          <a:bodyPr/>
          <a:lstStyle/>
          <a:p>
            <a:r>
              <a:rPr lang="en-US" b="1" dirty="0"/>
              <a:t>Monopoly Markets</a:t>
            </a:r>
          </a:p>
          <a:p>
            <a:r>
              <a:rPr lang="en-US" b="1" dirty="0"/>
              <a:t>Ethical Weaknesses of Monopolies</a:t>
            </a:r>
          </a:p>
          <a:p>
            <a:pPr marL="0" indent="0">
              <a:buNone/>
            </a:pPr>
            <a:endParaRPr lang="en-US" dirty="0"/>
          </a:p>
        </p:txBody>
      </p:sp>
    </p:spTree>
    <p:extLst>
      <p:ext uri="{BB962C8B-B14F-4D97-AF65-F5344CB8AC3E}">
        <p14:creationId xmlns:p14="http://schemas.microsoft.com/office/powerpoint/2010/main" val="22758816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6C606-C2C9-4236-B187-5880A16A38CE}"/>
              </a:ext>
            </a:extLst>
          </p:cNvPr>
          <p:cNvSpPr>
            <a:spLocks noGrp="1"/>
          </p:cNvSpPr>
          <p:nvPr>
            <p:ph type="title"/>
          </p:nvPr>
        </p:nvSpPr>
        <p:spPr/>
        <p:txBody>
          <a:bodyPr/>
          <a:lstStyle/>
          <a:p>
            <a:r>
              <a:rPr lang="en-US" b="1" dirty="0"/>
              <a:t>Monopoly Markets</a:t>
            </a:r>
            <a:endParaRPr lang="en-US" dirty="0"/>
          </a:p>
        </p:txBody>
      </p:sp>
      <p:sp>
        <p:nvSpPr>
          <p:cNvPr id="3" name="Content Placeholder 2">
            <a:extLst>
              <a:ext uri="{FF2B5EF4-FFF2-40B4-BE49-F238E27FC236}">
                <a16:creationId xmlns:a16="http://schemas.microsoft.com/office/drawing/2014/main" id="{D9CBAEA3-A81B-4D89-BB0A-7DCF3728DB2D}"/>
              </a:ext>
            </a:extLst>
          </p:cNvPr>
          <p:cNvSpPr>
            <a:spLocks noGrp="1"/>
          </p:cNvSpPr>
          <p:nvPr>
            <p:ph idx="1"/>
          </p:nvPr>
        </p:nvSpPr>
        <p:spPr/>
        <p:txBody>
          <a:bodyPr>
            <a:normAutofit/>
          </a:bodyPr>
          <a:lstStyle/>
          <a:p>
            <a:r>
              <a:rPr lang="en-US" dirty="0"/>
              <a:t>One dominant seller controls all or most of the market’s product, and there are barriers to entry that keep other companies out.</a:t>
            </a:r>
          </a:p>
          <a:p>
            <a:r>
              <a:rPr lang="en-US" dirty="0"/>
              <a:t> Seller has the power to set quantity and price of its products on the market.</a:t>
            </a:r>
          </a:p>
          <a:p>
            <a:r>
              <a:rPr lang="en-US" dirty="0"/>
              <a:t> Seller can extract monopoly profit by producing less than equilibrium quantity and setting price below demand curve but high above supply curve.</a:t>
            </a:r>
          </a:p>
          <a:p>
            <a:r>
              <a:rPr lang="en-US" dirty="0"/>
              <a:t> High entry barriers keep other competitors from bringing more product to the market.</a:t>
            </a:r>
          </a:p>
        </p:txBody>
      </p:sp>
    </p:spTree>
    <p:extLst>
      <p:ext uri="{BB962C8B-B14F-4D97-AF65-F5344CB8AC3E}">
        <p14:creationId xmlns:p14="http://schemas.microsoft.com/office/powerpoint/2010/main" val="33652911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932A8-566D-42B2-82C1-09F16157124C}"/>
              </a:ext>
            </a:extLst>
          </p:cNvPr>
          <p:cNvSpPr>
            <a:spLocks noGrp="1"/>
          </p:cNvSpPr>
          <p:nvPr>
            <p:ph type="title"/>
          </p:nvPr>
        </p:nvSpPr>
        <p:spPr/>
        <p:txBody>
          <a:bodyPr/>
          <a:lstStyle/>
          <a:p>
            <a:r>
              <a:rPr lang="en-US" b="1" dirty="0"/>
              <a:t>Ethical Weaknesses of Monopolies</a:t>
            </a:r>
            <a:endParaRPr lang="en-US" dirty="0"/>
          </a:p>
        </p:txBody>
      </p:sp>
      <p:sp>
        <p:nvSpPr>
          <p:cNvPr id="3" name="Content Placeholder 2">
            <a:extLst>
              <a:ext uri="{FF2B5EF4-FFF2-40B4-BE49-F238E27FC236}">
                <a16:creationId xmlns:a16="http://schemas.microsoft.com/office/drawing/2014/main" id="{1C00194E-322A-4F96-8FEB-C87914187157}"/>
              </a:ext>
            </a:extLst>
          </p:cNvPr>
          <p:cNvSpPr>
            <a:spLocks noGrp="1"/>
          </p:cNvSpPr>
          <p:nvPr>
            <p:ph idx="1"/>
          </p:nvPr>
        </p:nvSpPr>
        <p:spPr/>
        <p:txBody>
          <a:bodyPr>
            <a:normAutofit fontScale="92500"/>
          </a:bodyPr>
          <a:lstStyle/>
          <a:p>
            <a:r>
              <a:rPr lang="en-US" dirty="0"/>
              <a:t>Violate capitalist justice by charging more for products than producer knows they are worth</a:t>
            </a:r>
          </a:p>
          <a:p>
            <a:r>
              <a:rPr lang="en-US" dirty="0"/>
              <a:t> Violate utilitarianism by keeping resources out of monopoly market where shortages show more are needed and diverting them to markets without such shortages; and by removing incentives to use resources efficiently</a:t>
            </a:r>
          </a:p>
          <a:p>
            <a:r>
              <a:rPr lang="en-US" dirty="0"/>
              <a:t> Violate negative rights by forcing other companies to stay out of the market, by letting monopolist force buyers to purchase goods they do not want, and by letting monopolist makes price and quantity decisions that consumer is forced to accept.</a:t>
            </a:r>
          </a:p>
        </p:txBody>
      </p:sp>
    </p:spTree>
    <p:extLst>
      <p:ext uri="{BB962C8B-B14F-4D97-AF65-F5344CB8AC3E}">
        <p14:creationId xmlns:p14="http://schemas.microsoft.com/office/powerpoint/2010/main" val="5287801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3C3A5-4E87-44BD-8846-4ED179210DC1}"/>
              </a:ext>
            </a:extLst>
          </p:cNvPr>
          <p:cNvSpPr>
            <a:spLocks noGrp="1"/>
          </p:cNvSpPr>
          <p:nvPr>
            <p:ph type="title"/>
          </p:nvPr>
        </p:nvSpPr>
        <p:spPr/>
        <p:txBody>
          <a:bodyPr/>
          <a:lstStyle/>
          <a:p>
            <a:r>
              <a:rPr lang="en-US" b="1" dirty="0"/>
              <a:t>Oligopolistic Competition</a:t>
            </a:r>
            <a:endParaRPr lang="en-US" dirty="0"/>
          </a:p>
        </p:txBody>
      </p:sp>
      <p:sp>
        <p:nvSpPr>
          <p:cNvPr id="3" name="Content Placeholder 2">
            <a:extLst>
              <a:ext uri="{FF2B5EF4-FFF2-40B4-BE49-F238E27FC236}">
                <a16:creationId xmlns:a16="http://schemas.microsoft.com/office/drawing/2014/main" id="{2C42203C-A209-4837-82B2-48139F7967C0}"/>
              </a:ext>
            </a:extLst>
          </p:cNvPr>
          <p:cNvSpPr>
            <a:spLocks noGrp="1"/>
          </p:cNvSpPr>
          <p:nvPr>
            <p:ph idx="1"/>
          </p:nvPr>
        </p:nvSpPr>
        <p:spPr/>
        <p:txBody>
          <a:bodyPr>
            <a:normAutofit/>
          </a:bodyPr>
          <a:lstStyle/>
          <a:p>
            <a:r>
              <a:rPr lang="en-US" b="1" dirty="0"/>
              <a:t>imperfectly competitive markets- </a:t>
            </a:r>
            <a:r>
              <a:rPr lang="en-US" dirty="0"/>
              <a:t>Markets that lie somewhere on the spectrum between the two extremes of the perfectly competitive market with numerous sellers and the monopoly market with one dominant seller.</a:t>
            </a:r>
          </a:p>
          <a:p>
            <a:r>
              <a:rPr lang="en-US" b="1" dirty="0"/>
              <a:t>highly concentrated markets- </a:t>
            </a:r>
            <a:r>
              <a:rPr lang="en-US" dirty="0"/>
              <a:t>Oligopoly markets that are dominated by a few (e.g., three to eight) large firms.</a:t>
            </a:r>
          </a:p>
          <a:p>
            <a:r>
              <a:rPr lang="en-US" b="1" dirty="0"/>
              <a:t>horizontal merger- </a:t>
            </a:r>
            <a:r>
              <a:rPr lang="en-US" dirty="0"/>
              <a:t>The unification of two or more companies that were formerly competing in the same line of business.</a:t>
            </a:r>
          </a:p>
        </p:txBody>
      </p:sp>
    </p:spTree>
    <p:extLst>
      <p:ext uri="{BB962C8B-B14F-4D97-AF65-F5344CB8AC3E}">
        <p14:creationId xmlns:p14="http://schemas.microsoft.com/office/powerpoint/2010/main" val="7114719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519E6-781D-41E5-9128-C27FC317F2FB}"/>
              </a:ext>
            </a:extLst>
          </p:cNvPr>
          <p:cNvSpPr>
            <a:spLocks noGrp="1"/>
          </p:cNvSpPr>
          <p:nvPr>
            <p:ph type="title"/>
          </p:nvPr>
        </p:nvSpPr>
        <p:spPr/>
        <p:txBody>
          <a:bodyPr/>
          <a:lstStyle/>
          <a:p>
            <a:r>
              <a:rPr lang="en-US" b="1" dirty="0"/>
              <a:t>Unethical Practices in Oligopoly Markets</a:t>
            </a:r>
            <a:endParaRPr lang="en-US" dirty="0"/>
          </a:p>
        </p:txBody>
      </p:sp>
      <p:sp>
        <p:nvSpPr>
          <p:cNvPr id="3" name="Content Placeholder 2">
            <a:extLst>
              <a:ext uri="{FF2B5EF4-FFF2-40B4-BE49-F238E27FC236}">
                <a16:creationId xmlns:a16="http://schemas.microsoft.com/office/drawing/2014/main" id="{88702027-F2AF-4CD2-9F2A-4B7EC68D3E9E}"/>
              </a:ext>
            </a:extLst>
          </p:cNvPr>
          <p:cNvSpPr>
            <a:spLocks noGrp="1"/>
          </p:cNvSpPr>
          <p:nvPr>
            <p:ph idx="1"/>
          </p:nvPr>
        </p:nvSpPr>
        <p:spPr/>
        <p:txBody>
          <a:bodyPr>
            <a:normAutofit fontScale="85000" lnSpcReduction="20000"/>
          </a:bodyPr>
          <a:lstStyle/>
          <a:p>
            <a:r>
              <a:rPr lang="en-US" dirty="0"/>
              <a:t>Price-fixing</a:t>
            </a:r>
          </a:p>
          <a:p>
            <a:r>
              <a:rPr lang="en-US" dirty="0"/>
              <a:t> Manipulation of supply</a:t>
            </a:r>
          </a:p>
          <a:p>
            <a:r>
              <a:rPr lang="en-US" dirty="0"/>
              <a:t> Market allocation</a:t>
            </a:r>
          </a:p>
          <a:p>
            <a:r>
              <a:rPr lang="en-US" dirty="0"/>
              <a:t> Bid rigging</a:t>
            </a:r>
          </a:p>
          <a:p>
            <a:r>
              <a:rPr lang="en-US" dirty="0"/>
              <a:t> Exclusive dealing arrangements</a:t>
            </a:r>
          </a:p>
          <a:p>
            <a:r>
              <a:rPr lang="en-US" dirty="0"/>
              <a:t> Tying arrangements</a:t>
            </a:r>
          </a:p>
          <a:p>
            <a:r>
              <a:rPr lang="en-US" dirty="0"/>
              <a:t> Retail price maintenance agreements</a:t>
            </a:r>
          </a:p>
          <a:p>
            <a:r>
              <a:rPr lang="en-US" dirty="0"/>
              <a:t> Predatory price discrimination.</a:t>
            </a:r>
          </a:p>
        </p:txBody>
      </p:sp>
    </p:spTree>
    <p:extLst>
      <p:ext uri="{BB962C8B-B14F-4D97-AF65-F5344CB8AC3E}">
        <p14:creationId xmlns:p14="http://schemas.microsoft.com/office/powerpoint/2010/main" val="33532931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A0729-C734-4C31-B252-A5E57028FD6D}"/>
              </a:ext>
            </a:extLst>
          </p:cNvPr>
          <p:cNvSpPr>
            <a:spLocks noGrp="1"/>
          </p:cNvSpPr>
          <p:nvPr>
            <p:ph type="title"/>
          </p:nvPr>
        </p:nvSpPr>
        <p:spPr/>
        <p:txBody>
          <a:bodyPr/>
          <a:lstStyle/>
          <a:p>
            <a:r>
              <a:rPr lang="en-US" b="1" dirty="0"/>
              <a:t>Main Views on Oligopoly Power</a:t>
            </a:r>
            <a:br>
              <a:rPr lang="en-US" b="1" dirty="0"/>
            </a:br>
            <a:endParaRPr lang="en-US" dirty="0"/>
          </a:p>
        </p:txBody>
      </p:sp>
      <p:sp>
        <p:nvSpPr>
          <p:cNvPr id="3" name="Content Placeholder 2">
            <a:extLst>
              <a:ext uri="{FF2B5EF4-FFF2-40B4-BE49-F238E27FC236}">
                <a16:creationId xmlns:a16="http://schemas.microsoft.com/office/drawing/2014/main" id="{232509E9-661E-481F-B31F-543EA67103FF}"/>
              </a:ext>
            </a:extLst>
          </p:cNvPr>
          <p:cNvSpPr>
            <a:spLocks noGrp="1"/>
          </p:cNvSpPr>
          <p:nvPr>
            <p:ph idx="1"/>
          </p:nvPr>
        </p:nvSpPr>
        <p:spPr/>
        <p:txBody>
          <a:bodyPr>
            <a:normAutofit lnSpcReduction="10000"/>
          </a:bodyPr>
          <a:lstStyle/>
          <a:p>
            <a:r>
              <a:rPr lang="en-US" dirty="0"/>
              <a:t>Do-nothing view says do nothing since power of oligopolies is limited by competition between industries and by countervailing power of large groups; also oligopolies are competitive and big U.S. companies are good international competitors</a:t>
            </a:r>
          </a:p>
          <a:p>
            <a:r>
              <a:rPr lang="en-US" dirty="0"/>
              <a:t> Antitrust view says large monopoly and oligopoly firms are anticompetitive and should be broken up into small companies</a:t>
            </a:r>
          </a:p>
          <a:p>
            <a:r>
              <a:rPr lang="en-US" dirty="0"/>
              <a:t> Regulation view says big companies are beneficial but need to be restrained by government regulation.</a:t>
            </a:r>
          </a:p>
        </p:txBody>
      </p:sp>
    </p:spTree>
    <p:extLst>
      <p:ext uri="{BB962C8B-B14F-4D97-AF65-F5344CB8AC3E}">
        <p14:creationId xmlns:p14="http://schemas.microsoft.com/office/powerpoint/2010/main" val="14435355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154FB-C4A7-483B-9C45-899BC60B7CF2}"/>
              </a:ext>
            </a:extLst>
          </p:cNvPr>
          <p:cNvSpPr>
            <a:spLocks noGrp="1"/>
          </p:cNvSpPr>
          <p:nvPr>
            <p:ph type="title"/>
          </p:nvPr>
        </p:nvSpPr>
        <p:spPr/>
        <p:txBody>
          <a:bodyPr/>
          <a:lstStyle/>
          <a:p>
            <a:r>
              <a:rPr lang="en-US" b="1" dirty="0"/>
              <a:t>The Dimensions of Pollution and Resource Depletion</a:t>
            </a:r>
            <a:endParaRPr lang="en-US" dirty="0"/>
          </a:p>
        </p:txBody>
      </p:sp>
      <p:sp>
        <p:nvSpPr>
          <p:cNvPr id="3" name="Content Placeholder 2">
            <a:extLst>
              <a:ext uri="{FF2B5EF4-FFF2-40B4-BE49-F238E27FC236}">
                <a16:creationId xmlns:a16="http://schemas.microsoft.com/office/drawing/2014/main" id="{A923E5B5-54DC-45A6-A506-F044C9209B50}"/>
              </a:ext>
            </a:extLst>
          </p:cNvPr>
          <p:cNvSpPr>
            <a:spLocks noGrp="1"/>
          </p:cNvSpPr>
          <p:nvPr>
            <p:ph idx="1"/>
          </p:nvPr>
        </p:nvSpPr>
        <p:spPr/>
        <p:txBody>
          <a:bodyPr>
            <a:normAutofit fontScale="92500" lnSpcReduction="20000"/>
          </a:bodyPr>
          <a:lstStyle/>
          <a:p>
            <a:r>
              <a:rPr lang="en-US" b="1" dirty="0"/>
              <a:t>pollution </a:t>
            </a:r>
            <a:r>
              <a:rPr lang="en-US" dirty="0"/>
              <a:t>The undesirable and unintended contamination of the environment by human activity such as manufacturing, waste disposal, burning fossil fuels, etc.</a:t>
            </a:r>
          </a:p>
          <a:p>
            <a:r>
              <a:rPr lang="en-US" b="1" dirty="0"/>
              <a:t>resource depletion </a:t>
            </a:r>
            <a:r>
              <a:rPr lang="en-US" dirty="0"/>
              <a:t>The consumption of finite or scarce resources.</a:t>
            </a:r>
          </a:p>
          <a:p>
            <a:r>
              <a:rPr lang="en-US" b="1" dirty="0"/>
              <a:t>global warming </a:t>
            </a:r>
            <a:r>
              <a:rPr lang="en-US" dirty="0"/>
              <a:t>The increase in temperatures around the globe due to rising levels of greenhouse gases.</a:t>
            </a:r>
          </a:p>
          <a:p>
            <a:r>
              <a:rPr lang="en-US" b="1" dirty="0"/>
              <a:t>greenhouse gases </a:t>
            </a:r>
            <a:r>
              <a:rPr lang="en-US" dirty="0"/>
              <a:t>Carbon dioxide, nitrous oxide, methane, and chlorofluorocarbons—gases that absorb and hold heat from the Sun, preventing it from escaping back into space, much like a greenhouse absorbs and holds the Sun’s heat.</a:t>
            </a:r>
          </a:p>
        </p:txBody>
      </p:sp>
    </p:spTree>
    <p:extLst>
      <p:ext uri="{BB962C8B-B14F-4D97-AF65-F5344CB8AC3E}">
        <p14:creationId xmlns:p14="http://schemas.microsoft.com/office/powerpoint/2010/main" val="13933401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5BD69-EE6C-42EC-A08C-7762637C9841}"/>
              </a:ext>
            </a:extLst>
          </p:cNvPr>
          <p:cNvSpPr>
            <a:spLocks noGrp="1"/>
          </p:cNvSpPr>
          <p:nvPr>
            <p:ph type="title"/>
          </p:nvPr>
        </p:nvSpPr>
        <p:spPr/>
        <p:txBody>
          <a:bodyPr/>
          <a:lstStyle/>
          <a:p>
            <a:r>
              <a:rPr lang="en-US" b="1" dirty="0"/>
              <a:t>Major Types of Air Pollution</a:t>
            </a:r>
            <a:endParaRPr lang="en-US" dirty="0"/>
          </a:p>
        </p:txBody>
      </p:sp>
      <p:sp>
        <p:nvSpPr>
          <p:cNvPr id="3" name="Content Placeholder 2">
            <a:extLst>
              <a:ext uri="{FF2B5EF4-FFF2-40B4-BE49-F238E27FC236}">
                <a16:creationId xmlns:a16="http://schemas.microsoft.com/office/drawing/2014/main" id="{589E7E00-E622-47FC-A4FA-D5756B4A3143}"/>
              </a:ext>
            </a:extLst>
          </p:cNvPr>
          <p:cNvSpPr>
            <a:spLocks noGrp="1"/>
          </p:cNvSpPr>
          <p:nvPr>
            <p:ph idx="1"/>
          </p:nvPr>
        </p:nvSpPr>
        <p:spPr/>
        <p:txBody>
          <a:bodyPr>
            <a:normAutofit lnSpcReduction="10000"/>
          </a:bodyPr>
          <a:lstStyle/>
          <a:p>
            <a:r>
              <a:rPr lang="en-US" dirty="0"/>
              <a:t>Greenhouse gases: carbon dioxide, methane, nitrous oxide,</a:t>
            </a:r>
          </a:p>
          <a:p>
            <a:r>
              <a:rPr lang="en-US" dirty="0"/>
              <a:t> Ozone depleting gases: chlorofluorocarbons </a:t>
            </a:r>
          </a:p>
          <a:p>
            <a:r>
              <a:rPr lang="en-US" dirty="0"/>
              <a:t> Acid rain gases: sulfur oxides</a:t>
            </a:r>
          </a:p>
          <a:p>
            <a:r>
              <a:rPr lang="en-US" dirty="0"/>
              <a:t> Airborne toxics: benzene, formaldehyde, toluene, trichloroethylene, and 329 others</a:t>
            </a:r>
          </a:p>
          <a:p>
            <a:r>
              <a:rPr lang="en-US" dirty="0"/>
              <a:t> Common air pollutants: carbon monoxide, sulfur oxides, nitrogen oxides, airborne lead, ozone, particulates.</a:t>
            </a:r>
          </a:p>
        </p:txBody>
      </p:sp>
    </p:spTree>
    <p:extLst>
      <p:ext uri="{BB962C8B-B14F-4D97-AF65-F5344CB8AC3E}">
        <p14:creationId xmlns:p14="http://schemas.microsoft.com/office/powerpoint/2010/main" val="1181034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FE378-12E8-4D14-B10B-C426432C4C84}"/>
              </a:ext>
            </a:extLst>
          </p:cNvPr>
          <p:cNvSpPr>
            <a:spLocks noGrp="1"/>
          </p:cNvSpPr>
          <p:nvPr>
            <p:ph type="title"/>
          </p:nvPr>
        </p:nvSpPr>
        <p:spPr/>
        <p:txBody>
          <a:bodyPr/>
          <a:lstStyle/>
          <a:p>
            <a:r>
              <a:rPr lang="en-US" b="1" dirty="0"/>
              <a:t>Major Types of Water Pollution</a:t>
            </a:r>
            <a:endParaRPr lang="en-US" dirty="0"/>
          </a:p>
        </p:txBody>
      </p:sp>
      <p:sp>
        <p:nvSpPr>
          <p:cNvPr id="3" name="Content Placeholder 2">
            <a:extLst>
              <a:ext uri="{FF2B5EF4-FFF2-40B4-BE49-F238E27FC236}">
                <a16:creationId xmlns:a16="http://schemas.microsoft.com/office/drawing/2014/main" id="{8DE4557B-8A2F-4776-8D49-949AD42902B7}"/>
              </a:ext>
            </a:extLst>
          </p:cNvPr>
          <p:cNvSpPr>
            <a:spLocks noGrp="1"/>
          </p:cNvSpPr>
          <p:nvPr>
            <p:ph idx="1"/>
          </p:nvPr>
        </p:nvSpPr>
        <p:spPr/>
        <p:txBody>
          <a:bodyPr>
            <a:normAutofit/>
          </a:bodyPr>
          <a:lstStyle/>
          <a:p>
            <a:r>
              <a:rPr lang="en-US" dirty="0"/>
              <a:t>Organic wastes: human sewage, animal wastes, bacteria, oil,</a:t>
            </a:r>
          </a:p>
          <a:p>
            <a:r>
              <a:rPr lang="en-US" dirty="0"/>
              <a:t> Inorganic pollutants: salt brines, acids, phosphates, heavy metals, asbestos, PCBs, radioactive chemicals.</a:t>
            </a:r>
          </a:p>
        </p:txBody>
      </p:sp>
    </p:spTree>
    <p:extLst>
      <p:ext uri="{BB962C8B-B14F-4D97-AF65-F5344CB8AC3E}">
        <p14:creationId xmlns:p14="http://schemas.microsoft.com/office/powerpoint/2010/main" val="41765653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B6EDE-CF05-47E2-BA22-624BD710BD52}"/>
              </a:ext>
            </a:extLst>
          </p:cNvPr>
          <p:cNvSpPr>
            <a:spLocks noGrp="1"/>
          </p:cNvSpPr>
          <p:nvPr>
            <p:ph type="title"/>
          </p:nvPr>
        </p:nvSpPr>
        <p:spPr/>
        <p:txBody>
          <a:bodyPr/>
          <a:lstStyle/>
          <a:p>
            <a:r>
              <a:rPr lang="en-US" b="1" dirty="0"/>
              <a:t>Major Types of Land Pollution</a:t>
            </a:r>
            <a:endParaRPr lang="en-US" dirty="0"/>
          </a:p>
        </p:txBody>
      </p:sp>
      <p:sp>
        <p:nvSpPr>
          <p:cNvPr id="3" name="Content Placeholder 2">
            <a:extLst>
              <a:ext uri="{FF2B5EF4-FFF2-40B4-BE49-F238E27FC236}">
                <a16:creationId xmlns:a16="http://schemas.microsoft.com/office/drawing/2014/main" id="{EEC37209-F626-4F47-B96D-12EB4441C458}"/>
              </a:ext>
            </a:extLst>
          </p:cNvPr>
          <p:cNvSpPr>
            <a:spLocks noGrp="1"/>
          </p:cNvSpPr>
          <p:nvPr>
            <p:ph idx="1"/>
          </p:nvPr>
        </p:nvSpPr>
        <p:spPr/>
        <p:txBody>
          <a:bodyPr>
            <a:normAutofit/>
          </a:bodyPr>
          <a:lstStyle/>
          <a:p>
            <a:r>
              <a:rPr lang="en-US" dirty="0"/>
              <a:t> Toxic substances: acids, heavy metals, solvents,  pesticides, herbicides, phenols</a:t>
            </a:r>
          </a:p>
          <a:p>
            <a:r>
              <a:rPr lang="en-US" dirty="0"/>
              <a:t> Solid wastes: residential garbage, industrial wastes, agricultural wastes, mining wastes,</a:t>
            </a:r>
          </a:p>
          <a:p>
            <a:r>
              <a:rPr lang="en-US" dirty="0"/>
              <a:t> Nuclear wastes: </a:t>
            </a:r>
            <a:r>
              <a:rPr lang="en-US" dirty="0" err="1"/>
              <a:t>highlevel</a:t>
            </a:r>
            <a:r>
              <a:rPr lang="en-US" dirty="0"/>
              <a:t> (cesium, strontium, plutonium), transuranic (diluted high-level wastes), low-level (contaminated reactor equipment, uranium mine tailings)</a:t>
            </a:r>
          </a:p>
        </p:txBody>
      </p:sp>
    </p:spTree>
    <p:extLst>
      <p:ext uri="{BB962C8B-B14F-4D97-AF65-F5344CB8AC3E}">
        <p14:creationId xmlns:p14="http://schemas.microsoft.com/office/powerpoint/2010/main" val="26635140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47D41-636C-40CC-97EE-23803DBA49EE}"/>
              </a:ext>
            </a:extLst>
          </p:cNvPr>
          <p:cNvSpPr>
            <a:spLocks noGrp="1"/>
          </p:cNvSpPr>
          <p:nvPr>
            <p:ph type="title"/>
          </p:nvPr>
        </p:nvSpPr>
        <p:spPr/>
        <p:txBody>
          <a:bodyPr/>
          <a:lstStyle/>
          <a:p>
            <a:r>
              <a:rPr lang="en-US" b="1" dirty="0"/>
              <a:t>Depletion of Nonrenewable Resources</a:t>
            </a:r>
            <a:endParaRPr lang="en-US" dirty="0"/>
          </a:p>
        </p:txBody>
      </p:sp>
      <p:sp>
        <p:nvSpPr>
          <p:cNvPr id="3" name="Content Placeholder 2">
            <a:extLst>
              <a:ext uri="{FF2B5EF4-FFF2-40B4-BE49-F238E27FC236}">
                <a16:creationId xmlns:a16="http://schemas.microsoft.com/office/drawing/2014/main" id="{D3C42346-3119-4137-971F-09A285025CA0}"/>
              </a:ext>
            </a:extLst>
          </p:cNvPr>
          <p:cNvSpPr>
            <a:spLocks noGrp="1"/>
          </p:cNvSpPr>
          <p:nvPr>
            <p:ph idx="1"/>
          </p:nvPr>
        </p:nvSpPr>
        <p:spPr/>
        <p:txBody>
          <a:bodyPr>
            <a:normAutofit/>
          </a:bodyPr>
          <a:lstStyle/>
          <a:p>
            <a:r>
              <a:rPr lang="en-US" dirty="0"/>
              <a:t> Several species have lost habitats and become extinct</a:t>
            </a:r>
          </a:p>
          <a:p>
            <a:r>
              <a:rPr lang="en-US" dirty="0"/>
              <a:t> Natural resources depleted at peaked rate, not exponential rate</a:t>
            </a:r>
          </a:p>
          <a:p>
            <a:r>
              <a:rPr lang="en-US" dirty="0"/>
              <a:t> Fossil fuel depletion: coal likely peaks in 150 years, natural gas in 30–40 years, oil between 2010 and 2040</a:t>
            </a:r>
          </a:p>
          <a:p>
            <a:r>
              <a:rPr lang="en-US" dirty="0"/>
              <a:t> Mineral depletion: copper and mercury peak in about 2100, aluminum during 21st century, indium and antimony in about 10 years, tantalum in 20–116 years</a:t>
            </a:r>
          </a:p>
        </p:txBody>
      </p:sp>
    </p:spTree>
    <p:extLst>
      <p:ext uri="{BB962C8B-B14F-4D97-AF65-F5344CB8AC3E}">
        <p14:creationId xmlns:p14="http://schemas.microsoft.com/office/powerpoint/2010/main" val="23864655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51AB5-11E2-4800-9AFA-BE8A4A2EBADD}"/>
              </a:ext>
            </a:extLst>
          </p:cNvPr>
          <p:cNvSpPr>
            <a:spLocks noGrp="1"/>
          </p:cNvSpPr>
          <p:nvPr>
            <p:ph type="title"/>
          </p:nvPr>
        </p:nvSpPr>
        <p:spPr/>
        <p:txBody>
          <a:bodyPr/>
          <a:lstStyle/>
          <a:p>
            <a:r>
              <a:rPr lang="en-US" b="1" dirty="0"/>
              <a:t>The Ethics of Pollution Control</a:t>
            </a:r>
            <a:endParaRPr lang="en-US" dirty="0"/>
          </a:p>
        </p:txBody>
      </p:sp>
      <p:sp>
        <p:nvSpPr>
          <p:cNvPr id="3" name="Content Placeholder 2">
            <a:extLst>
              <a:ext uri="{FF2B5EF4-FFF2-40B4-BE49-F238E27FC236}">
                <a16:creationId xmlns:a16="http://schemas.microsoft.com/office/drawing/2014/main" id="{0406A6AE-6DD4-4885-867B-44A43EF8A8B9}"/>
              </a:ext>
            </a:extLst>
          </p:cNvPr>
          <p:cNvSpPr>
            <a:spLocks noGrp="1"/>
          </p:cNvSpPr>
          <p:nvPr>
            <p:ph idx="1"/>
          </p:nvPr>
        </p:nvSpPr>
        <p:spPr/>
        <p:txBody>
          <a:bodyPr>
            <a:normAutofit/>
          </a:bodyPr>
          <a:lstStyle/>
          <a:p>
            <a:pPr marL="0" indent="0">
              <a:buNone/>
            </a:pPr>
            <a:r>
              <a:rPr lang="en-US" b="1" dirty="0"/>
              <a:t>       Ethical Approaches to Environmental Protection</a:t>
            </a:r>
          </a:p>
          <a:p>
            <a:r>
              <a:rPr lang="en-US" dirty="0"/>
              <a:t> Ecological approach: nonhumans have intrinsic value</a:t>
            </a:r>
          </a:p>
          <a:p>
            <a:r>
              <a:rPr lang="en-US" dirty="0"/>
              <a:t> Environmental rights approach: humans have a right to a livable environment</a:t>
            </a:r>
          </a:p>
          <a:p>
            <a:r>
              <a:rPr lang="en-US" dirty="0"/>
              <a:t> Market approach: external costs violate utility, rights, and justice so they should be internalized.</a:t>
            </a:r>
          </a:p>
        </p:txBody>
      </p:sp>
    </p:spTree>
    <p:extLst>
      <p:ext uri="{BB962C8B-B14F-4D97-AF65-F5344CB8AC3E}">
        <p14:creationId xmlns:p14="http://schemas.microsoft.com/office/powerpoint/2010/main" val="36683200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20612-46C3-45B4-8B9D-AE821D0643DB}"/>
              </a:ext>
            </a:extLst>
          </p:cNvPr>
          <p:cNvSpPr>
            <a:spLocks noGrp="1"/>
          </p:cNvSpPr>
          <p:nvPr>
            <p:ph type="title"/>
          </p:nvPr>
        </p:nvSpPr>
        <p:spPr/>
        <p:txBody>
          <a:bodyPr/>
          <a:lstStyle/>
          <a:p>
            <a:r>
              <a:rPr lang="en-US" b="1" dirty="0"/>
              <a:t>Ecological Ethics</a:t>
            </a:r>
            <a:endParaRPr lang="en-US" dirty="0"/>
          </a:p>
        </p:txBody>
      </p:sp>
      <p:sp>
        <p:nvSpPr>
          <p:cNvPr id="3" name="Content Placeholder 2">
            <a:extLst>
              <a:ext uri="{FF2B5EF4-FFF2-40B4-BE49-F238E27FC236}">
                <a16:creationId xmlns:a16="http://schemas.microsoft.com/office/drawing/2014/main" id="{F5AEBC21-4886-4E5E-A3E7-A8DC97F050A1}"/>
              </a:ext>
            </a:extLst>
          </p:cNvPr>
          <p:cNvSpPr>
            <a:spLocks noGrp="1"/>
          </p:cNvSpPr>
          <p:nvPr>
            <p:ph idx="1"/>
          </p:nvPr>
        </p:nvSpPr>
        <p:spPr/>
        <p:txBody>
          <a:bodyPr>
            <a:normAutofit fontScale="85000" lnSpcReduction="10000"/>
          </a:bodyPr>
          <a:lstStyle/>
          <a:p>
            <a:r>
              <a:rPr lang="en-US" b="1" dirty="0"/>
              <a:t>ecological system </a:t>
            </a:r>
            <a:r>
              <a:rPr lang="en-US" dirty="0"/>
              <a:t>An interrelated and interdependent set of organisms and environments.</a:t>
            </a:r>
          </a:p>
          <a:p>
            <a:r>
              <a:rPr lang="en-US" b="1" dirty="0"/>
              <a:t>ecological ethics </a:t>
            </a:r>
            <a:r>
              <a:rPr lang="en-US" dirty="0"/>
              <a:t>The ethical view that nonhuman parts of the environment deserve to be preserved for their own sake, regardless of whether this benefits human beings.</a:t>
            </a:r>
          </a:p>
          <a:p>
            <a:r>
              <a:rPr lang="en-US" b="1" dirty="0"/>
              <a:t>The “Last Man” Argument for Ecological Ethics</a:t>
            </a:r>
          </a:p>
          <a:p>
            <a:r>
              <a:rPr lang="en-US" b="1" dirty="0"/>
              <a:t> </a:t>
            </a:r>
            <a:r>
              <a:rPr lang="en-US" dirty="0"/>
              <a:t> Routley asks us to imagine a man who is Earth’s last survivor.</a:t>
            </a:r>
          </a:p>
          <a:p>
            <a:r>
              <a:rPr lang="en-US" dirty="0"/>
              <a:t> We recognize it is wrong for the last man to destroy all nonhumans.</a:t>
            </a:r>
          </a:p>
          <a:p>
            <a:r>
              <a:rPr lang="en-US" dirty="0"/>
              <a:t> So we must recognize some nonhumans have intrinsic value apart from humans.</a:t>
            </a:r>
          </a:p>
        </p:txBody>
      </p:sp>
    </p:spTree>
    <p:extLst>
      <p:ext uri="{BB962C8B-B14F-4D97-AF65-F5344CB8AC3E}">
        <p14:creationId xmlns:p14="http://schemas.microsoft.com/office/powerpoint/2010/main" val="12536963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3CCA-B06C-4D1D-A14D-15FB663D4568}"/>
              </a:ext>
            </a:extLst>
          </p:cNvPr>
          <p:cNvSpPr>
            <a:spLocks noGrp="1"/>
          </p:cNvSpPr>
          <p:nvPr>
            <p:ph type="title"/>
          </p:nvPr>
        </p:nvSpPr>
        <p:spPr/>
        <p:txBody>
          <a:bodyPr/>
          <a:lstStyle/>
          <a:p>
            <a:r>
              <a:rPr lang="en-US" b="1" dirty="0"/>
              <a:t>Environmental Rights and Absolute Bans</a:t>
            </a:r>
            <a:endParaRPr lang="en-US" dirty="0"/>
          </a:p>
        </p:txBody>
      </p:sp>
      <p:sp>
        <p:nvSpPr>
          <p:cNvPr id="3" name="Content Placeholder 2">
            <a:extLst>
              <a:ext uri="{FF2B5EF4-FFF2-40B4-BE49-F238E27FC236}">
                <a16:creationId xmlns:a16="http://schemas.microsoft.com/office/drawing/2014/main" id="{777A400E-4DA1-402D-91EE-34E290E9CE58}"/>
              </a:ext>
            </a:extLst>
          </p:cNvPr>
          <p:cNvSpPr>
            <a:spLocks noGrp="1"/>
          </p:cNvSpPr>
          <p:nvPr>
            <p:ph idx="1"/>
          </p:nvPr>
        </p:nvSpPr>
        <p:spPr/>
        <p:txBody>
          <a:bodyPr>
            <a:normAutofit/>
          </a:bodyPr>
          <a:lstStyle/>
          <a:p>
            <a:r>
              <a:rPr lang="en-US" b="1" dirty="0"/>
              <a:t>Environmental Rights</a:t>
            </a:r>
          </a:p>
          <a:p>
            <a:r>
              <a:rPr lang="en-US" dirty="0"/>
              <a:t> Blackstone argues humans have a right to fulfill their capacities as free and rational and a livable environment is essential to such fulfillment.</a:t>
            </a:r>
          </a:p>
          <a:p>
            <a:r>
              <a:rPr lang="en-US" dirty="0"/>
              <a:t> So humans have a right to a livable environment which is violated by practices that destroy the environment.</a:t>
            </a:r>
          </a:p>
          <a:p>
            <a:r>
              <a:rPr lang="en-US" dirty="0"/>
              <a:t> Such environmental rights can lead to absolute bans on pollution even when the costs far outweigh the benefits.</a:t>
            </a:r>
          </a:p>
        </p:txBody>
      </p:sp>
    </p:spTree>
    <p:extLst>
      <p:ext uri="{BB962C8B-B14F-4D97-AF65-F5344CB8AC3E}">
        <p14:creationId xmlns:p14="http://schemas.microsoft.com/office/powerpoint/2010/main" val="26094692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76B78-19FE-4E0F-AEE4-43860BA7532C}"/>
              </a:ext>
            </a:extLst>
          </p:cNvPr>
          <p:cNvSpPr>
            <a:spLocks noGrp="1"/>
          </p:cNvSpPr>
          <p:nvPr>
            <p:ph type="title"/>
          </p:nvPr>
        </p:nvSpPr>
        <p:spPr/>
        <p:txBody>
          <a:bodyPr/>
          <a:lstStyle/>
          <a:p>
            <a:r>
              <a:rPr lang="en-US" b="1" dirty="0"/>
              <a:t>Markets and Partial Controls</a:t>
            </a:r>
            <a:endParaRPr lang="en-US" dirty="0"/>
          </a:p>
        </p:txBody>
      </p:sp>
      <p:sp>
        <p:nvSpPr>
          <p:cNvPr id="3" name="Content Placeholder 2">
            <a:extLst>
              <a:ext uri="{FF2B5EF4-FFF2-40B4-BE49-F238E27FC236}">
                <a16:creationId xmlns:a16="http://schemas.microsoft.com/office/drawing/2014/main" id="{00BA501E-0D6A-4623-8F1F-9B990FF15485}"/>
              </a:ext>
            </a:extLst>
          </p:cNvPr>
          <p:cNvSpPr>
            <a:spLocks noGrp="1"/>
          </p:cNvSpPr>
          <p:nvPr>
            <p:ph idx="1"/>
          </p:nvPr>
        </p:nvSpPr>
        <p:spPr/>
        <p:txBody>
          <a:bodyPr>
            <a:normAutofit fontScale="70000" lnSpcReduction="20000"/>
          </a:bodyPr>
          <a:lstStyle/>
          <a:p>
            <a:r>
              <a:rPr lang="en-US" b="1" dirty="0"/>
              <a:t>private cost </a:t>
            </a:r>
            <a:r>
              <a:rPr lang="en-US" dirty="0"/>
              <a:t>The cost an individual or company must pay out of its own pocket to engage in a particular economic activity.</a:t>
            </a:r>
          </a:p>
          <a:p>
            <a:r>
              <a:rPr lang="en-US" b="1" dirty="0"/>
              <a:t>social cost </a:t>
            </a:r>
            <a:r>
              <a:rPr lang="en-US" dirty="0"/>
              <a:t>The private internal costs plus the external costs of engaging in a particular economic activity.</a:t>
            </a:r>
          </a:p>
          <a:p>
            <a:r>
              <a:rPr lang="en-US" b="1" dirty="0"/>
              <a:t>Markets and Pollution</a:t>
            </a:r>
          </a:p>
          <a:p>
            <a:pPr marL="0" indent="0">
              <a:buNone/>
            </a:pPr>
            <a:r>
              <a:rPr lang="en-US" dirty="0"/>
              <a:t>• Total costs of making a product include a seller’s internal private costs and the external costs of pollution paid by society.</a:t>
            </a:r>
          </a:p>
          <a:p>
            <a:pPr marL="0" indent="0">
              <a:buNone/>
            </a:pPr>
            <a:r>
              <a:rPr lang="en-US" dirty="0"/>
              <a:t>• A supply curve based on all costs of making a product lies higher than one based only on sellers’ internal private costs and the higher supply curve crosses the demand curve at a lower quantity and a higher price than the lower supply curve.</a:t>
            </a:r>
          </a:p>
          <a:p>
            <a:pPr marL="0" indent="0">
              <a:buNone/>
            </a:pPr>
            <a:r>
              <a:rPr lang="en-US" dirty="0"/>
              <a:t>• So when sellers’ costs include only private costs, too much is produced and price is too low (compared to when all costs are included), which lowers utility, and violates rights, and justice.</a:t>
            </a:r>
          </a:p>
        </p:txBody>
      </p:sp>
    </p:spTree>
    <p:extLst>
      <p:ext uri="{BB962C8B-B14F-4D97-AF65-F5344CB8AC3E}">
        <p14:creationId xmlns:p14="http://schemas.microsoft.com/office/powerpoint/2010/main" val="21848209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F3818-0766-405A-8844-D796EFE7329F}"/>
              </a:ext>
            </a:extLst>
          </p:cNvPr>
          <p:cNvSpPr>
            <a:spLocks noGrp="1"/>
          </p:cNvSpPr>
          <p:nvPr>
            <p:ph type="title"/>
          </p:nvPr>
        </p:nvSpPr>
        <p:spPr/>
        <p:txBody>
          <a:bodyPr>
            <a:normAutofit fontScale="90000"/>
          </a:bodyPr>
          <a:lstStyle/>
          <a:p>
            <a:r>
              <a:rPr lang="en-US" b="1" dirty="0"/>
              <a:t>Optimal Level of Pollution Removal in Utilitarian</a:t>
            </a:r>
            <a:br>
              <a:rPr lang="en-US" b="1" dirty="0"/>
            </a:br>
            <a:r>
              <a:rPr lang="en-US" b="1" dirty="0"/>
              <a:t>Approach</a:t>
            </a:r>
            <a:endParaRPr lang="en-US" dirty="0"/>
          </a:p>
        </p:txBody>
      </p:sp>
      <p:sp>
        <p:nvSpPr>
          <p:cNvPr id="3" name="Content Placeholder 2">
            <a:extLst>
              <a:ext uri="{FF2B5EF4-FFF2-40B4-BE49-F238E27FC236}">
                <a16:creationId xmlns:a16="http://schemas.microsoft.com/office/drawing/2014/main" id="{9122E50C-7747-4258-979F-F9790D659DDF}"/>
              </a:ext>
            </a:extLst>
          </p:cNvPr>
          <p:cNvSpPr>
            <a:spLocks noGrp="1"/>
          </p:cNvSpPr>
          <p:nvPr>
            <p:ph idx="1"/>
          </p:nvPr>
        </p:nvSpPr>
        <p:spPr/>
        <p:txBody>
          <a:bodyPr>
            <a:normAutofit/>
          </a:bodyPr>
          <a:lstStyle/>
          <a:p>
            <a:r>
              <a:rPr lang="en-US" dirty="0"/>
              <a:t> Costs of removing pollutants rise as benefits of removal fall • Optimal level of removal is point where its costs equal its benefits</a:t>
            </a:r>
          </a:p>
          <a:p>
            <a:r>
              <a:rPr lang="en-US" dirty="0"/>
              <a:t> But when costs and benefits are not measurable, utilitarian approach fails</a:t>
            </a:r>
          </a:p>
          <a:p>
            <a:r>
              <a:rPr lang="en-US" dirty="0"/>
              <a:t> When costs and benefits are not measurable some use the precautionary principle, others the maximin rule.</a:t>
            </a:r>
          </a:p>
        </p:txBody>
      </p:sp>
    </p:spTree>
    <p:extLst>
      <p:ext uri="{BB962C8B-B14F-4D97-AF65-F5344CB8AC3E}">
        <p14:creationId xmlns:p14="http://schemas.microsoft.com/office/powerpoint/2010/main" val="23294610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5642F-003A-43AD-959C-3B9CBD0423C4}"/>
              </a:ext>
            </a:extLst>
          </p:cNvPr>
          <p:cNvSpPr>
            <a:spLocks noGrp="1"/>
          </p:cNvSpPr>
          <p:nvPr>
            <p:ph type="title"/>
          </p:nvPr>
        </p:nvSpPr>
        <p:spPr/>
        <p:txBody>
          <a:bodyPr/>
          <a:lstStyle/>
          <a:p>
            <a:r>
              <a:rPr lang="en-US" b="1" dirty="0"/>
              <a:t>Alternative Approaches to Pollution</a:t>
            </a:r>
            <a:endParaRPr lang="en-US" dirty="0"/>
          </a:p>
        </p:txBody>
      </p:sp>
      <p:sp>
        <p:nvSpPr>
          <p:cNvPr id="3" name="Content Placeholder 2">
            <a:extLst>
              <a:ext uri="{FF2B5EF4-FFF2-40B4-BE49-F238E27FC236}">
                <a16:creationId xmlns:a16="http://schemas.microsoft.com/office/drawing/2014/main" id="{04F29829-3B6A-4440-BEBA-DB9F6E1B5187}"/>
              </a:ext>
            </a:extLst>
          </p:cNvPr>
          <p:cNvSpPr>
            <a:spLocks noGrp="1"/>
          </p:cNvSpPr>
          <p:nvPr>
            <p:ph idx="1"/>
          </p:nvPr>
        </p:nvSpPr>
        <p:spPr/>
        <p:txBody>
          <a:bodyPr>
            <a:normAutofit/>
          </a:bodyPr>
          <a:lstStyle/>
          <a:p>
            <a:r>
              <a:rPr lang="en-US" dirty="0"/>
              <a:t> Social Ecology says to get rid of social systems of hierarchy and domination </a:t>
            </a:r>
          </a:p>
          <a:p>
            <a:r>
              <a:rPr lang="en-US" dirty="0"/>
              <a:t> Ecofeminism says change male pattern of dominating nature and women</a:t>
            </a:r>
          </a:p>
          <a:p>
            <a:r>
              <a:rPr lang="en-US" dirty="0"/>
              <a:t> Some feminists say we should extend the ethic of care toward nature</a:t>
            </a:r>
          </a:p>
        </p:txBody>
      </p:sp>
    </p:spTree>
    <p:extLst>
      <p:ext uri="{BB962C8B-B14F-4D97-AF65-F5344CB8AC3E}">
        <p14:creationId xmlns:p14="http://schemas.microsoft.com/office/powerpoint/2010/main" val="41916447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F7114-0140-4903-BC1A-C6887C58FE8B}"/>
              </a:ext>
            </a:extLst>
          </p:cNvPr>
          <p:cNvSpPr>
            <a:spLocks noGrp="1"/>
          </p:cNvSpPr>
          <p:nvPr>
            <p:ph type="title"/>
          </p:nvPr>
        </p:nvSpPr>
        <p:spPr/>
        <p:txBody>
          <a:bodyPr/>
          <a:lstStyle/>
          <a:p>
            <a:r>
              <a:rPr lang="en-US" b="1" dirty="0"/>
              <a:t>The Ethics of Conserving Depletable Resources</a:t>
            </a:r>
            <a:endParaRPr lang="en-US" dirty="0"/>
          </a:p>
        </p:txBody>
      </p:sp>
      <p:sp>
        <p:nvSpPr>
          <p:cNvPr id="3" name="Content Placeholder 2">
            <a:extLst>
              <a:ext uri="{FF2B5EF4-FFF2-40B4-BE49-F238E27FC236}">
                <a16:creationId xmlns:a16="http://schemas.microsoft.com/office/drawing/2014/main" id="{CA60F671-4706-407E-8B0A-4512BF09784C}"/>
              </a:ext>
            </a:extLst>
          </p:cNvPr>
          <p:cNvSpPr>
            <a:spLocks noGrp="1"/>
          </p:cNvSpPr>
          <p:nvPr>
            <p:ph idx="1"/>
          </p:nvPr>
        </p:nvSpPr>
        <p:spPr/>
        <p:txBody>
          <a:bodyPr/>
          <a:lstStyle/>
          <a:p>
            <a:r>
              <a:rPr lang="en-US" b="1" dirty="0"/>
              <a:t>Rights of Future Generations</a:t>
            </a:r>
          </a:p>
          <a:p>
            <a:r>
              <a:rPr lang="en-US" b="1" dirty="0"/>
              <a:t>Justice to Future Generations</a:t>
            </a:r>
          </a:p>
          <a:p>
            <a:r>
              <a:rPr lang="en-US" b="1" dirty="0"/>
              <a:t>Sustainability</a:t>
            </a:r>
          </a:p>
          <a:p>
            <a:r>
              <a:rPr lang="en-US" b="1" dirty="0"/>
              <a:t>Economic Growth</a:t>
            </a:r>
          </a:p>
          <a:p>
            <a:endParaRPr lang="en-US" dirty="0"/>
          </a:p>
        </p:txBody>
      </p:sp>
    </p:spTree>
    <p:extLst>
      <p:ext uri="{BB962C8B-B14F-4D97-AF65-F5344CB8AC3E}">
        <p14:creationId xmlns:p14="http://schemas.microsoft.com/office/powerpoint/2010/main" val="16395927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D053C-9B17-4DA8-BE43-F00C95205609}"/>
              </a:ext>
            </a:extLst>
          </p:cNvPr>
          <p:cNvSpPr>
            <a:spLocks noGrp="1"/>
          </p:cNvSpPr>
          <p:nvPr>
            <p:ph type="title"/>
          </p:nvPr>
        </p:nvSpPr>
        <p:spPr/>
        <p:txBody>
          <a:bodyPr>
            <a:normAutofit/>
          </a:bodyPr>
          <a:lstStyle/>
          <a:p>
            <a:r>
              <a:rPr lang="en-US" b="1" dirty="0"/>
              <a:t>Arguments Against Attributing Rights to</a:t>
            </a:r>
            <a:br>
              <a:rPr lang="en-US" b="1" dirty="0"/>
            </a:br>
            <a:r>
              <a:rPr lang="en-US" b="1" dirty="0"/>
              <a:t>Future Generations</a:t>
            </a:r>
            <a:endParaRPr lang="en-US" dirty="0"/>
          </a:p>
        </p:txBody>
      </p:sp>
      <p:sp>
        <p:nvSpPr>
          <p:cNvPr id="3" name="Content Placeholder 2">
            <a:extLst>
              <a:ext uri="{FF2B5EF4-FFF2-40B4-BE49-F238E27FC236}">
                <a16:creationId xmlns:a16="http://schemas.microsoft.com/office/drawing/2014/main" id="{FED5D0D1-6A92-4A87-A076-559E9E6E90E8}"/>
              </a:ext>
            </a:extLst>
          </p:cNvPr>
          <p:cNvSpPr>
            <a:spLocks noGrp="1"/>
          </p:cNvSpPr>
          <p:nvPr>
            <p:ph idx="1"/>
          </p:nvPr>
        </p:nvSpPr>
        <p:spPr/>
        <p:txBody>
          <a:bodyPr>
            <a:normAutofit/>
          </a:bodyPr>
          <a:lstStyle/>
          <a:p>
            <a:r>
              <a:rPr lang="en-US" dirty="0"/>
              <a:t> Future generations do not now exist and may never exist.</a:t>
            </a:r>
          </a:p>
          <a:p>
            <a:r>
              <a:rPr lang="en-US" dirty="0"/>
              <a:t> If future generations have rights then the present must be sacrificed for the future.</a:t>
            </a:r>
          </a:p>
          <a:p>
            <a:r>
              <a:rPr lang="en-US" dirty="0"/>
              <a:t> Because we do not know what interests future generations will have, we cannot say what rights they have.</a:t>
            </a:r>
          </a:p>
        </p:txBody>
      </p:sp>
    </p:spTree>
    <p:extLst>
      <p:ext uri="{BB962C8B-B14F-4D97-AF65-F5344CB8AC3E}">
        <p14:creationId xmlns:p14="http://schemas.microsoft.com/office/powerpoint/2010/main" val="37399595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A620D-C778-4642-8788-36C6947723B1}"/>
              </a:ext>
            </a:extLst>
          </p:cNvPr>
          <p:cNvSpPr>
            <a:spLocks noGrp="1"/>
          </p:cNvSpPr>
          <p:nvPr>
            <p:ph type="title"/>
          </p:nvPr>
        </p:nvSpPr>
        <p:spPr/>
        <p:txBody>
          <a:bodyPr/>
          <a:lstStyle/>
          <a:p>
            <a:r>
              <a:rPr lang="en-US" b="1" dirty="0"/>
              <a:t>Conservation Based on Justice</a:t>
            </a:r>
            <a:endParaRPr lang="en-US" dirty="0"/>
          </a:p>
        </p:txBody>
      </p:sp>
      <p:sp>
        <p:nvSpPr>
          <p:cNvPr id="3" name="Content Placeholder 2">
            <a:extLst>
              <a:ext uri="{FF2B5EF4-FFF2-40B4-BE49-F238E27FC236}">
                <a16:creationId xmlns:a16="http://schemas.microsoft.com/office/drawing/2014/main" id="{40B8EA09-C7C3-4661-B85D-81BDD1F30BE6}"/>
              </a:ext>
            </a:extLst>
          </p:cNvPr>
          <p:cNvSpPr>
            <a:spLocks noGrp="1"/>
          </p:cNvSpPr>
          <p:nvPr>
            <p:ph idx="1"/>
          </p:nvPr>
        </p:nvSpPr>
        <p:spPr/>
        <p:txBody>
          <a:bodyPr>
            <a:normAutofit/>
          </a:bodyPr>
          <a:lstStyle/>
          <a:p>
            <a:r>
              <a:rPr lang="en-US" dirty="0"/>
              <a:t> Rawls: Leave the world no worse than we found it</a:t>
            </a:r>
          </a:p>
          <a:p>
            <a:r>
              <a:rPr lang="en-US" dirty="0"/>
              <a:t> Care Ethic: Leave our children a world no worse than we received</a:t>
            </a:r>
          </a:p>
          <a:p>
            <a:r>
              <a:rPr lang="en-US" dirty="0"/>
              <a:t> Attfield: Leave the world as productive as we found it.</a:t>
            </a:r>
          </a:p>
        </p:txBody>
      </p:sp>
    </p:spTree>
    <p:extLst>
      <p:ext uri="{BB962C8B-B14F-4D97-AF65-F5344CB8AC3E}">
        <p14:creationId xmlns:p14="http://schemas.microsoft.com/office/powerpoint/2010/main" val="15125003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EB054-489E-4305-9EFE-E4240163994D}"/>
              </a:ext>
            </a:extLst>
          </p:cNvPr>
          <p:cNvSpPr>
            <a:spLocks noGrp="1"/>
          </p:cNvSpPr>
          <p:nvPr>
            <p:ph type="title"/>
          </p:nvPr>
        </p:nvSpPr>
        <p:spPr/>
        <p:txBody>
          <a:bodyPr/>
          <a:lstStyle/>
          <a:p>
            <a:r>
              <a:rPr lang="en-US" b="1" dirty="0"/>
              <a:t>Sustainability</a:t>
            </a:r>
            <a:endParaRPr lang="en-US" dirty="0"/>
          </a:p>
        </p:txBody>
      </p:sp>
      <p:sp>
        <p:nvSpPr>
          <p:cNvPr id="3" name="Content Placeholder 2">
            <a:extLst>
              <a:ext uri="{FF2B5EF4-FFF2-40B4-BE49-F238E27FC236}">
                <a16:creationId xmlns:a16="http://schemas.microsoft.com/office/drawing/2014/main" id="{5F861771-387B-464C-9AA3-2D053C1D9832}"/>
              </a:ext>
            </a:extLst>
          </p:cNvPr>
          <p:cNvSpPr>
            <a:spLocks noGrp="1"/>
          </p:cNvSpPr>
          <p:nvPr>
            <p:ph idx="1"/>
          </p:nvPr>
        </p:nvSpPr>
        <p:spPr/>
        <p:txBody>
          <a:bodyPr>
            <a:normAutofit fontScale="70000" lnSpcReduction="20000"/>
          </a:bodyPr>
          <a:lstStyle/>
          <a:p>
            <a:r>
              <a:rPr lang="en-US" dirty="0"/>
              <a:t> It is the view that we must deal with the environment, society, and economy so that they have the capacity to continue to meet the needs of present generations without compromising the ability of future generations to meet their own needs.</a:t>
            </a:r>
          </a:p>
          <a:p>
            <a:r>
              <a:rPr lang="en-US" dirty="0"/>
              <a:t> Environmental sustainability, economic sustainability, and social sustainability are interdependent.</a:t>
            </a:r>
          </a:p>
          <a:p>
            <a:r>
              <a:rPr lang="en-US" dirty="0"/>
              <a:t> Environmental sustainability implies not depleting renewable resources faster than their replacement; not creating more pollution than environment can absorb; not depleting non-renewable resources faster than we find replacements.</a:t>
            </a:r>
          </a:p>
          <a:p>
            <a:r>
              <a:rPr lang="en-US" dirty="0"/>
              <a:t> Technology pessimists say science will not find substitutes for all renewable resources so we must conserve and reduce consumption to achieve sustainability.</a:t>
            </a:r>
          </a:p>
          <a:p>
            <a:r>
              <a:rPr lang="en-US" dirty="0"/>
              <a:t> Technology optimists say science will find such substitutes so sustainability requires neither conservation nor reducing consumption.</a:t>
            </a:r>
          </a:p>
        </p:txBody>
      </p:sp>
    </p:spTree>
    <p:extLst>
      <p:ext uri="{BB962C8B-B14F-4D97-AF65-F5344CB8AC3E}">
        <p14:creationId xmlns:p14="http://schemas.microsoft.com/office/powerpoint/2010/main" val="4097294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01393-81F3-4725-9975-FC7BA9299789}"/>
              </a:ext>
            </a:extLst>
          </p:cNvPr>
          <p:cNvSpPr>
            <a:spLocks noGrp="1"/>
          </p:cNvSpPr>
          <p:nvPr>
            <p:ph type="title"/>
          </p:nvPr>
        </p:nvSpPr>
        <p:spPr/>
        <p:txBody>
          <a:bodyPr/>
          <a:lstStyle/>
          <a:p>
            <a:r>
              <a:rPr lang="en-US" b="1" dirty="0"/>
              <a:t>Economic Growth</a:t>
            </a:r>
            <a:endParaRPr lang="en-US" dirty="0"/>
          </a:p>
        </p:txBody>
      </p:sp>
      <p:sp>
        <p:nvSpPr>
          <p:cNvPr id="3" name="Content Placeholder 2">
            <a:extLst>
              <a:ext uri="{FF2B5EF4-FFF2-40B4-BE49-F238E27FC236}">
                <a16:creationId xmlns:a16="http://schemas.microsoft.com/office/drawing/2014/main" id="{8C3DD84E-AC80-4806-8B3F-0845547B7727}"/>
              </a:ext>
            </a:extLst>
          </p:cNvPr>
          <p:cNvSpPr>
            <a:spLocks noGrp="1"/>
          </p:cNvSpPr>
          <p:nvPr>
            <p:ph idx="1"/>
          </p:nvPr>
        </p:nvSpPr>
        <p:spPr/>
        <p:txBody>
          <a:bodyPr>
            <a:normAutofit fontScale="85000" lnSpcReduction="20000"/>
          </a:bodyPr>
          <a:lstStyle/>
          <a:p>
            <a:r>
              <a:rPr lang="en-US" dirty="0"/>
              <a:t> Schumacher claims we must abandon the goal of economic growth if we are to allow future generations to live as we do.</a:t>
            </a:r>
          </a:p>
          <a:p>
            <a:r>
              <a:rPr lang="en-US" dirty="0"/>
              <a:t> Some argue we must achieve a “steady state” where births equal deaths and production equals consumption and these remain constant at their lowest feasible level.</a:t>
            </a:r>
          </a:p>
          <a:p>
            <a:r>
              <a:rPr lang="en-US" dirty="0"/>
              <a:t> Club of Rome computer models suggested continued economic growth will deplete resources and increase pollution until industrial output, food production, and services decline, causing catastrophic population loss sometime during the twenty-first century.</a:t>
            </a:r>
          </a:p>
          <a:p>
            <a:r>
              <a:rPr lang="en-US" dirty="0"/>
              <a:t> Troubling moral questions are raised by the economic growth policies that have led to high rates of energy and resource consumption in developed nations while developing nations are left to consume at low rates.</a:t>
            </a:r>
          </a:p>
        </p:txBody>
      </p:sp>
    </p:spTree>
    <p:extLst>
      <p:ext uri="{BB962C8B-B14F-4D97-AF65-F5344CB8AC3E}">
        <p14:creationId xmlns:p14="http://schemas.microsoft.com/office/powerpoint/2010/main" val="35502336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FC353-F4D5-42B6-81E8-8B2D368D13AC}"/>
              </a:ext>
            </a:extLst>
          </p:cNvPr>
          <p:cNvSpPr>
            <a:spLocks noGrp="1"/>
          </p:cNvSpPr>
          <p:nvPr>
            <p:ph type="title"/>
          </p:nvPr>
        </p:nvSpPr>
        <p:spPr/>
        <p:txBody>
          <a:bodyPr>
            <a:normAutofit/>
          </a:bodyPr>
          <a:lstStyle/>
          <a:p>
            <a:r>
              <a:rPr lang="en-US" sz="6600" dirty="0"/>
              <a:t>Chapter III</a:t>
            </a:r>
          </a:p>
        </p:txBody>
      </p:sp>
      <p:sp>
        <p:nvSpPr>
          <p:cNvPr id="3" name="Content Placeholder 2">
            <a:extLst>
              <a:ext uri="{FF2B5EF4-FFF2-40B4-BE49-F238E27FC236}">
                <a16:creationId xmlns:a16="http://schemas.microsoft.com/office/drawing/2014/main" id="{2382841C-5D8C-495C-93CB-D87D6B27A16C}"/>
              </a:ext>
            </a:extLst>
          </p:cNvPr>
          <p:cNvSpPr>
            <a:spLocks noGrp="1"/>
          </p:cNvSpPr>
          <p:nvPr>
            <p:ph idx="1"/>
          </p:nvPr>
        </p:nvSpPr>
        <p:spPr/>
        <p:txBody>
          <a:bodyPr>
            <a:noAutofit/>
          </a:bodyPr>
          <a:lstStyle/>
          <a:p>
            <a:pPr marL="457200" indent="-457200">
              <a:buAutoNum type="arabicPeriod"/>
            </a:pPr>
            <a:r>
              <a:rPr lang="en-US" sz="6000" dirty="0"/>
              <a:t>Professional Ethics of Consumer Protection</a:t>
            </a:r>
          </a:p>
          <a:p>
            <a:pPr marL="457200" indent="-457200">
              <a:buAutoNum type="arabicPeriod"/>
            </a:pPr>
            <a:r>
              <a:rPr lang="en-US" sz="6000" dirty="0"/>
              <a:t>Professional Ethics of Job Discrimination</a:t>
            </a:r>
          </a:p>
        </p:txBody>
      </p:sp>
    </p:spTree>
    <p:extLst>
      <p:ext uri="{BB962C8B-B14F-4D97-AF65-F5344CB8AC3E}">
        <p14:creationId xmlns:p14="http://schemas.microsoft.com/office/powerpoint/2010/main" val="42419658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1B031-97C9-412D-82C6-B6B44F18EB22}"/>
              </a:ext>
            </a:extLst>
          </p:cNvPr>
          <p:cNvSpPr>
            <a:spLocks noGrp="1"/>
          </p:cNvSpPr>
          <p:nvPr>
            <p:ph type="title"/>
          </p:nvPr>
        </p:nvSpPr>
        <p:spPr/>
        <p:txBody>
          <a:bodyPr/>
          <a:lstStyle/>
          <a:p>
            <a:r>
              <a:rPr lang="en-US" dirty="0"/>
              <a:t>Markets and Consumer Protection</a:t>
            </a:r>
          </a:p>
        </p:txBody>
      </p:sp>
      <p:sp>
        <p:nvSpPr>
          <p:cNvPr id="3" name="Content Placeholder 2">
            <a:extLst>
              <a:ext uri="{FF2B5EF4-FFF2-40B4-BE49-F238E27FC236}">
                <a16:creationId xmlns:a16="http://schemas.microsoft.com/office/drawing/2014/main" id="{97C92A8F-C2D1-4A2C-B07A-F0492EFEC65F}"/>
              </a:ext>
            </a:extLst>
          </p:cNvPr>
          <p:cNvSpPr>
            <a:spLocks noGrp="1"/>
          </p:cNvSpPr>
          <p:nvPr>
            <p:ph idx="1"/>
          </p:nvPr>
        </p:nvSpPr>
        <p:spPr/>
        <p:txBody>
          <a:bodyPr/>
          <a:lstStyle/>
          <a:p>
            <a:r>
              <a:rPr lang="en-US" b="1" dirty="0"/>
              <a:t>Problems consumers face</a:t>
            </a:r>
          </a:p>
          <a:p>
            <a:r>
              <a:rPr lang="en-US" b="1" dirty="0"/>
              <a:t>Market Approach to Consumer Protection</a:t>
            </a:r>
          </a:p>
          <a:p>
            <a:r>
              <a:rPr lang="en-US" b="1" dirty="0"/>
              <a:t>Problems with the Market Approach</a:t>
            </a:r>
          </a:p>
          <a:p>
            <a:endParaRPr lang="en-US" dirty="0"/>
          </a:p>
        </p:txBody>
      </p:sp>
    </p:spTree>
    <p:extLst>
      <p:ext uri="{BB962C8B-B14F-4D97-AF65-F5344CB8AC3E}">
        <p14:creationId xmlns:p14="http://schemas.microsoft.com/office/powerpoint/2010/main" val="21370517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82FF8-E899-4C01-B49C-EEFAB2C06E54}"/>
              </a:ext>
            </a:extLst>
          </p:cNvPr>
          <p:cNvSpPr>
            <a:spLocks noGrp="1"/>
          </p:cNvSpPr>
          <p:nvPr>
            <p:ph type="title"/>
          </p:nvPr>
        </p:nvSpPr>
        <p:spPr/>
        <p:txBody>
          <a:bodyPr/>
          <a:lstStyle/>
          <a:p>
            <a:r>
              <a:rPr lang="en-US" b="1" dirty="0"/>
              <a:t>Problems consumers face</a:t>
            </a:r>
            <a:br>
              <a:rPr lang="en-US" b="1" dirty="0"/>
            </a:br>
            <a:endParaRPr lang="en-US" dirty="0"/>
          </a:p>
        </p:txBody>
      </p:sp>
      <p:sp>
        <p:nvSpPr>
          <p:cNvPr id="3" name="Content Placeholder 2">
            <a:extLst>
              <a:ext uri="{FF2B5EF4-FFF2-40B4-BE49-F238E27FC236}">
                <a16:creationId xmlns:a16="http://schemas.microsoft.com/office/drawing/2014/main" id="{C8AD5B10-262A-4401-B452-E7917F119E7F}"/>
              </a:ext>
            </a:extLst>
          </p:cNvPr>
          <p:cNvSpPr>
            <a:spLocks noGrp="1"/>
          </p:cNvSpPr>
          <p:nvPr>
            <p:ph idx="1"/>
          </p:nvPr>
        </p:nvSpPr>
        <p:spPr/>
        <p:txBody>
          <a:bodyPr>
            <a:normAutofit/>
          </a:bodyPr>
          <a:lstStyle/>
          <a:p>
            <a:r>
              <a:rPr lang="en-US" dirty="0"/>
              <a:t> Dangerous and risky products</a:t>
            </a:r>
          </a:p>
          <a:p>
            <a:r>
              <a:rPr lang="en-US" dirty="0"/>
              <a:t> Deceptive selling practices</a:t>
            </a:r>
          </a:p>
          <a:p>
            <a:r>
              <a:rPr lang="en-US" dirty="0"/>
              <a:t> Poorly constructed products</a:t>
            </a:r>
          </a:p>
          <a:p>
            <a:r>
              <a:rPr lang="en-US" dirty="0"/>
              <a:t> Failure to honor warranties</a:t>
            </a:r>
          </a:p>
          <a:p>
            <a:r>
              <a:rPr lang="en-US" dirty="0"/>
              <a:t> Deceptive and unpleasant advertising</a:t>
            </a:r>
          </a:p>
        </p:txBody>
      </p:sp>
    </p:spTree>
    <p:extLst>
      <p:ext uri="{BB962C8B-B14F-4D97-AF65-F5344CB8AC3E}">
        <p14:creationId xmlns:p14="http://schemas.microsoft.com/office/powerpoint/2010/main" val="18742964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54DCE-E3CB-4344-91ED-CEC6055140BF}"/>
              </a:ext>
            </a:extLst>
          </p:cNvPr>
          <p:cNvSpPr>
            <a:spLocks noGrp="1"/>
          </p:cNvSpPr>
          <p:nvPr>
            <p:ph type="title"/>
          </p:nvPr>
        </p:nvSpPr>
        <p:spPr/>
        <p:txBody>
          <a:bodyPr/>
          <a:lstStyle/>
          <a:p>
            <a:r>
              <a:rPr lang="en-US" b="1" dirty="0"/>
              <a:t>Market Approach to Consumer Protection</a:t>
            </a:r>
            <a:br>
              <a:rPr lang="en-US" b="1" dirty="0"/>
            </a:br>
            <a:endParaRPr lang="en-US" dirty="0"/>
          </a:p>
        </p:txBody>
      </p:sp>
      <p:sp>
        <p:nvSpPr>
          <p:cNvPr id="3" name="Content Placeholder 2">
            <a:extLst>
              <a:ext uri="{FF2B5EF4-FFF2-40B4-BE49-F238E27FC236}">
                <a16:creationId xmlns:a16="http://schemas.microsoft.com/office/drawing/2014/main" id="{3E8D4F9C-1A6D-47DE-B1A1-7080387F1CF7}"/>
              </a:ext>
            </a:extLst>
          </p:cNvPr>
          <p:cNvSpPr>
            <a:spLocks noGrp="1"/>
          </p:cNvSpPr>
          <p:nvPr>
            <p:ph idx="1"/>
          </p:nvPr>
        </p:nvSpPr>
        <p:spPr/>
        <p:txBody>
          <a:bodyPr>
            <a:normAutofit lnSpcReduction="10000"/>
          </a:bodyPr>
          <a:lstStyle/>
          <a:p>
            <a:r>
              <a:rPr lang="en-US" dirty="0"/>
              <a:t> Claims safety is a commodity that should not be mandated by government.</a:t>
            </a:r>
          </a:p>
          <a:p>
            <a:r>
              <a:rPr lang="en-US" dirty="0"/>
              <a:t> Safety should instead be provided through the market.</a:t>
            </a:r>
          </a:p>
          <a:p>
            <a:r>
              <a:rPr lang="en-US" dirty="0"/>
              <a:t> In a market, sellers will provide safety if consumers demand it.</a:t>
            </a:r>
          </a:p>
          <a:p>
            <a:r>
              <a:rPr lang="en-US" dirty="0"/>
              <a:t> In a market, the price of safety and the amount sellers provide will be determined by the costs of providing it and the value consumers place on it.</a:t>
            </a:r>
          </a:p>
          <a:p>
            <a:r>
              <a:rPr lang="en-US" dirty="0"/>
              <a:t> Government intervention in consumer markets makes them unfair, inefficient, and coercive.</a:t>
            </a:r>
          </a:p>
        </p:txBody>
      </p:sp>
    </p:spTree>
    <p:extLst>
      <p:ext uri="{BB962C8B-B14F-4D97-AF65-F5344CB8AC3E}">
        <p14:creationId xmlns:p14="http://schemas.microsoft.com/office/powerpoint/2010/main" val="8038246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A4367-607F-42BC-8B05-52E727A4834C}"/>
              </a:ext>
            </a:extLst>
          </p:cNvPr>
          <p:cNvSpPr>
            <a:spLocks noGrp="1"/>
          </p:cNvSpPr>
          <p:nvPr>
            <p:ph type="title"/>
          </p:nvPr>
        </p:nvSpPr>
        <p:spPr/>
        <p:txBody>
          <a:bodyPr/>
          <a:lstStyle/>
          <a:p>
            <a:r>
              <a:rPr lang="en-US" b="1" dirty="0"/>
              <a:t>Problems with the Market Approach</a:t>
            </a:r>
            <a:br>
              <a:rPr lang="en-US" b="1" dirty="0"/>
            </a:br>
            <a:endParaRPr lang="en-US" dirty="0"/>
          </a:p>
        </p:txBody>
      </p:sp>
      <p:sp>
        <p:nvSpPr>
          <p:cNvPr id="3" name="Content Placeholder 2">
            <a:extLst>
              <a:ext uri="{FF2B5EF4-FFF2-40B4-BE49-F238E27FC236}">
                <a16:creationId xmlns:a16="http://schemas.microsoft.com/office/drawing/2014/main" id="{EB2233F5-B37E-4A9D-AA3D-EDFAF375ECCE}"/>
              </a:ext>
            </a:extLst>
          </p:cNvPr>
          <p:cNvSpPr>
            <a:spLocks noGrp="1"/>
          </p:cNvSpPr>
          <p:nvPr>
            <p:ph idx="1"/>
          </p:nvPr>
        </p:nvSpPr>
        <p:spPr/>
        <p:txBody>
          <a:bodyPr>
            <a:normAutofit/>
          </a:bodyPr>
          <a:lstStyle/>
          <a:p>
            <a:pPr marL="0" indent="0">
              <a:buNone/>
            </a:pPr>
            <a:r>
              <a:rPr lang="en-US" dirty="0"/>
              <a:t>Assumes markets are perfectly competitive but they are not because:</a:t>
            </a:r>
          </a:p>
          <a:p>
            <a:r>
              <a:rPr lang="en-US" dirty="0"/>
              <a:t> Buyers do not have adequate information when products are complex and information is costly and hard to find</a:t>
            </a:r>
          </a:p>
          <a:p>
            <a:r>
              <a:rPr lang="en-US" dirty="0"/>
              <a:t> Buyers are often not rational about product risk or probabilities and are often inconsistent</a:t>
            </a:r>
          </a:p>
          <a:p>
            <a:r>
              <a:rPr lang="en-US" dirty="0"/>
              <a:t> Many consumer markets are monopolies or oligopolies.</a:t>
            </a:r>
          </a:p>
        </p:txBody>
      </p:sp>
    </p:spTree>
    <p:extLst>
      <p:ext uri="{BB962C8B-B14F-4D97-AF65-F5344CB8AC3E}">
        <p14:creationId xmlns:p14="http://schemas.microsoft.com/office/powerpoint/2010/main" val="11908881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C0954-4630-421A-ACC7-ECC46BBC45D0}"/>
              </a:ext>
            </a:extLst>
          </p:cNvPr>
          <p:cNvSpPr>
            <a:spLocks noGrp="1"/>
          </p:cNvSpPr>
          <p:nvPr>
            <p:ph type="title"/>
          </p:nvPr>
        </p:nvSpPr>
        <p:spPr/>
        <p:txBody>
          <a:bodyPr/>
          <a:lstStyle/>
          <a:p>
            <a:r>
              <a:rPr lang="en-US" b="1" dirty="0"/>
              <a:t>The Contract View of Business Firm’s Duties</a:t>
            </a:r>
            <a:br>
              <a:rPr lang="en-US" b="1" dirty="0"/>
            </a:br>
            <a:r>
              <a:rPr lang="en-US" b="1" dirty="0"/>
              <a:t>to Consumers</a:t>
            </a:r>
            <a:endParaRPr lang="en-US" dirty="0"/>
          </a:p>
        </p:txBody>
      </p:sp>
      <p:sp>
        <p:nvSpPr>
          <p:cNvPr id="3" name="Content Placeholder 2">
            <a:extLst>
              <a:ext uri="{FF2B5EF4-FFF2-40B4-BE49-F238E27FC236}">
                <a16:creationId xmlns:a16="http://schemas.microsoft.com/office/drawing/2014/main" id="{17065E1B-F00F-416C-A2F7-A255A4C57A3B}"/>
              </a:ext>
            </a:extLst>
          </p:cNvPr>
          <p:cNvSpPr>
            <a:spLocks noGrp="1"/>
          </p:cNvSpPr>
          <p:nvPr>
            <p:ph idx="1"/>
          </p:nvPr>
        </p:nvSpPr>
        <p:spPr/>
        <p:txBody>
          <a:bodyPr>
            <a:normAutofit fontScale="85000" lnSpcReduction="20000"/>
          </a:bodyPr>
          <a:lstStyle/>
          <a:p>
            <a:r>
              <a:rPr lang="en-US" dirty="0"/>
              <a:t>The view that the relationship between a business firm and its customers is essentially a contractual relationship, and the firm’s moral duties to the customer are those created by this contractual relationship.</a:t>
            </a:r>
          </a:p>
          <a:p>
            <a:r>
              <a:rPr lang="en-US" b="1" dirty="0"/>
              <a:t>Moral Duties to Consumers Under Contractual Theory</a:t>
            </a:r>
          </a:p>
          <a:p>
            <a:pPr marL="0" indent="0">
              <a:buNone/>
            </a:pPr>
            <a:r>
              <a:rPr lang="en-US" dirty="0"/>
              <a:t>• Duty to comply with express and implied claims of reliability, service life, maintainability, and safety</a:t>
            </a:r>
          </a:p>
          <a:p>
            <a:pPr marL="0" indent="0">
              <a:buNone/>
            </a:pPr>
            <a:r>
              <a:rPr lang="en-US" dirty="0"/>
              <a:t>• Duty of disclosure</a:t>
            </a:r>
          </a:p>
          <a:p>
            <a:pPr marL="0" indent="0">
              <a:buNone/>
            </a:pPr>
            <a:r>
              <a:rPr lang="en-US" dirty="0"/>
              <a:t>• Duty not to misrepresent</a:t>
            </a:r>
          </a:p>
          <a:p>
            <a:pPr marL="0" indent="0">
              <a:buNone/>
            </a:pPr>
            <a:r>
              <a:rPr lang="en-US" dirty="0"/>
              <a:t>• Duty not to coerce.</a:t>
            </a:r>
          </a:p>
        </p:txBody>
      </p:sp>
    </p:spTree>
    <p:extLst>
      <p:ext uri="{BB962C8B-B14F-4D97-AF65-F5344CB8AC3E}">
        <p14:creationId xmlns:p14="http://schemas.microsoft.com/office/powerpoint/2010/main" val="10271748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8694B-1945-4AB7-A5D5-3E271C91A01B}"/>
              </a:ext>
            </a:extLst>
          </p:cNvPr>
          <p:cNvSpPr>
            <a:spLocks noGrp="1"/>
          </p:cNvSpPr>
          <p:nvPr>
            <p:ph type="title"/>
          </p:nvPr>
        </p:nvSpPr>
        <p:spPr/>
        <p:txBody>
          <a:bodyPr/>
          <a:lstStyle/>
          <a:p>
            <a:r>
              <a:rPr lang="en-US" b="1" dirty="0"/>
              <a:t>Problems with Contractual Theory</a:t>
            </a:r>
            <a:endParaRPr lang="en-US" dirty="0"/>
          </a:p>
        </p:txBody>
      </p:sp>
      <p:sp>
        <p:nvSpPr>
          <p:cNvPr id="3" name="Content Placeholder 2">
            <a:extLst>
              <a:ext uri="{FF2B5EF4-FFF2-40B4-BE49-F238E27FC236}">
                <a16:creationId xmlns:a16="http://schemas.microsoft.com/office/drawing/2014/main" id="{CD0269DF-E524-430F-977B-927F661D5B23}"/>
              </a:ext>
            </a:extLst>
          </p:cNvPr>
          <p:cNvSpPr>
            <a:spLocks noGrp="1"/>
          </p:cNvSpPr>
          <p:nvPr>
            <p:ph idx="1"/>
          </p:nvPr>
        </p:nvSpPr>
        <p:spPr/>
        <p:txBody>
          <a:bodyPr>
            <a:normAutofit/>
          </a:bodyPr>
          <a:lstStyle/>
          <a:p>
            <a:r>
              <a:rPr lang="en-US" dirty="0"/>
              <a:t> Assumes makers of products deal directly with consumers but they do not; however manufacturer’s advertisements do form a kind of direct promise to consumers.</a:t>
            </a:r>
          </a:p>
          <a:p>
            <a:r>
              <a:rPr lang="en-US" dirty="0"/>
              <a:t> Sellers can remove all their duties to buyers by getting them to agree to disclaimers of responsibility.</a:t>
            </a:r>
          </a:p>
          <a:p>
            <a:r>
              <a:rPr lang="en-US" dirty="0"/>
              <a:t> Assumes consumer and seller meet as equals, but seller has more knowledge so consumer must rely on the seller.</a:t>
            </a:r>
          </a:p>
        </p:txBody>
      </p:sp>
    </p:spTree>
    <p:extLst>
      <p:ext uri="{BB962C8B-B14F-4D97-AF65-F5344CB8AC3E}">
        <p14:creationId xmlns:p14="http://schemas.microsoft.com/office/powerpoint/2010/main" val="193996865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63048-8DB9-4005-9BCA-998341203E12}"/>
              </a:ext>
            </a:extLst>
          </p:cNvPr>
          <p:cNvSpPr>
            <a:spLocks noGrp="1"/>
          </p:cNvSpPr>
          <p:nvPr>
            <p:ph type="title"/>
          </p:nvPr>
        </p:nvSpPr>
        <p:spPr/>
        <p:txBody>
          <a:bodyPr/>
          <a:lstStyle/>
          <a:p>
            <a:r>
              <a:rPr lang="en-US" b="1" dirty="0"/>
              <a:t>The Due Care Theory</a:t>
            </a:r>
            <a:endParaRPr lang="en-US" dirty="0"/>
          </a:p>
        </p:txBody>
      </p:sp>
      <p:sp>
        <p:nvSpPr>
          <p:cNvPr id="3" name="Content Placeholder 2">
            <a:extLst>
              <a:ext uri="{FF2B5EF4-FFF2-40B4-BE49-F238E27FC236}">
                <a16:creationId xmlns:a16="http://schemas.microsoft.com/office/drawing/2014/main" id="{F567C38F-EE59-4C68-8973-45A9C98DD88F}"/>
              </a:ext>
            </a:extLst>
          </p:cNvPr>
          <p:cNvSpPr>
            <a:spLocks noGrp="1"/>
          </p:cNvSpPr>
          <p:nvPr>
            <p:ph idx="1"/>
          </p:nvPr>
        </p:nvSpPr>
        <p:spPr/>
        <p:txBody>
          <a:bodyPr>
            <a:normAutofit/>
          </a:bodyPr>
          <a:lstStyle/>
          <a:p>
            <a:r>
              <a:rPr lang="en-US" b="1" dirty="0"/>
              <a:t>due care theory of the manufacturer’s duties to consumers- </a:t>
            </a:r>
            <a:r>
              <a:rPr lang="en-US" dirty="0"/>
              <a:t>The view that because manufacturers are in a more advantaged position and consumers must rely on them, they have a duty to take special care to ensure that consumers’ interests are not harmed by the products that they offer them.</a:t>
            </a:r>
          </a:p>
          <a:p>
            <a:r>
              <a:rPr lang="en-US" b="1" dirty="0"/>
              <a:t>caveat vendor- </a:t>
            </a:r>
            <a:r>
              <a:rPr lang="en-US" dirty="0"/>
              <a:t>Let the seller take care.</a:t>
            </a:r>
          </a:p>
          <a:p>
            <a:r>
              <a:rPr lang="en-US" b="1" dirty="0"/>
              <a:t>caveat emptor- </a:t>
            </a:r>
            <a:r>
              <a:rPr lang="en-US" dirty="0"/>
              <a:t>Let the buyer take care.</a:t>
            </a:r>
          </a:p>
        </p:txBody>
      </p:sp>
    </p:spTree>
    <p:extLst>
      <p:ext uri="{BB962C8B-B14F-4D97-AF65-F5344CB8AC3E}">
        <p14:creationId xmlns:p14="http://schemas.microsoft.com/office/powerpoint/2010/main" val="397507918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6B714-A685-4CF8-BE55-BD842176EEBD}"/>
              </a:ext>
            </a:extLst>
          </p:cNvPr>
          <p:cNvSpPr>
            <a:spLocks noGrp="1"/>
          </p:cNvSpPr>
          <p:nvPr>
            <p:ph type="title"/>
          </p:nvPr>
        </p:nvSpPr>
        <p:spPr/>
        <p:txBody>
          <a:bodyPr/>
          <a:lstStyle/>
          <a:p>
            <a:r>
              <a:rPr lang="en-US" b="1" dirty="0"/>
              <a:t>Manufacturers’ Duties in Due Care Theory</a:t>
            </a:r>
            <a:endParaRPr lang="en-US" dirty="0"/>
          </a:p>
        </p:txBody>
      </p:sp>
      <p:sp>
        <p:nvSpPr>
          <p:cNvPr id="3" name="Content Placeholder 2">
            <a:extLst>
              <a:ext uri="{FF2B5EF4-FFF2-40B4-BE49-F238E27FC236}">
                <a16:creationId xmlns:a16="http://schemas.microsoft.com/office/drawing/2014/main" id="{A0FE741D-E93B-424C-AF0E-D00E65DB0B0F}"/>
              </a:ext>
            </a:extLst>
          </p:cNvPr>
          <p:cNvSpPr>
            <a:spLocks noGrp="1"/>
          </p:cNvSpPr>
          <p:nvPr>
            <p:ph idx="1"/>
          </p:nvPr>
        </p:nvSpPr>
        <p:spPr/>
        <p:txBody>
          <a:bodyPr>
            <a:normAutofit/>
          </a:bodyPr>
          <a:lstStyle/>
          <a:p>
            <a:r>
              <a:rPr lang="en-US" dirty="0"/>
              <a:t> When designing product, research its risks in conditions of use, design it so risks are minimized, take capacities of users into account.</a:t>
            </a:r>
          </a:p>
          <a:p>
            <a:r>
              <a:rPr lang="en-US" dirty="0"/>
              <a:t> In production, use strict quality control to eliminate defects and ensure materials and manufacturing do not add defects or risk.</a:t>
            </a:r>
          </a:p>
          <a:p>
            <a:r>
              <a:rPr lang="en-US" dirty="0"/>
              <a:t> When marketing provide users with information about using product safely, warn of all dangers, do not market to those unable to avoid risk.</a:t>
            </a:r>
          </a:p>
        </p:txBody>
      </p:sp>
    </p:spTree>
    <p:extLst>
      <p:ext uri="{BB962C8B-B14F-4D97-AF65-F5344CB8AC3E}">
        <p14:creationId xmlns:p14="http://schemas.microsoft.com/office/powerpoint/2010/main" val="32007596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A861A-59B2-4620-81C7-CAE3DDF0F31D}"/>
              </a:ext>
            </a:extLst>
          </p:cNvPr>
          <p:cNvSpPr>
            <a:spLocks noGrp="1"/>
          </p:cNvSpPr>
          <p:nvPr>
            <p:ph type="title"/>
          </p:nvPr>
        </p:nvSpPr>
        <p:spPr/>
        <p:txBody>
          <a:bodyPr/>
          <a:lstStyle/>
          <a:p>
            <a:r>
              <a:rPr lang="en-US" b="1" dirty="0"/>
              <a:t>Problems with Due Care Theory</a:t>
            </a:r>
            <a:endParaRPr lang="en-US" dirty="0"/>
          </a:p>
        </p:txBody>
      </p:sp>
      <p:sp>
        <p:nvSpPr>
          <p:cNvPr id="3" name="Content Placeholder 2">
            <a:extLst>
              <a:ext uri="{FF2B5EF4-FFF2-40B4-BE49-F238E27FC236}">
                <a16:creationId xmlns:a16="http://schemas.microsoft.com/office/drawing/2014/main" id="{8678D31D-42C2-42AE-9A97-F96C901DE538}"/>
              </a:ext>
            </a:extLst>
          </p:cNvPr>
          <p:cNvSpPr>
            <a:spLocks noGrp="1"/>
          </p:cNvSpPr>
          <p:nvPr>
            <p:ph idx="1"/>
          </p:nvPr>
        </p:nvSpPr>
        <p:spPr/>
        <p:txBody>
          <a:bodyPr>
            <a:normAutofit/>
          </a:bodyPr>
          <a:lstStyle/>
          <a:p>
            <a:r>
              <a:rPr lang="en-US" dirty="0"/>
              <a:t> Does not limit what producer must spend to eliminate risk</a:t>
            </a:r>
          </a:p>
          <a:p>
            <a:r>
              <a:rPr lang="en-US" dirty="0"/>
              <a:t> Does not indicate who should pay for product injuries that cannot be foreseen</a:t>
            </a:r>
          </a:p>
          <a:p>
            <a:r>
              <a:rPr lang="en-US" dirty="0"/>
              <a:t> Puts manufacturer in paternalistic position of deciding how much risk is best for consumers.</a:t>
            </a:r>
          </a:p>
        </p:txBody>
      </p:sp>
    </p:spTree>
    <p:extLst>
      <p:ext uri="{BB962C8B-B14F-4D97-AF65-F5344CB8AC3E}">
        <p14:creationId xmlns:p14="http://schemas.microsoft.com/office/powerpoint/2010/main" val="9592208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E7F01-3554-4BAE-AE4F-0FD40EDFB0EC}"/>
              </a:ext>
            </a:extLst>
          </p:cNvPr>
          <p:cNvSpPr>
            <a:spLocks noGrp="1"/>
          </p:cNvSpPr>
          <p:nvPr>
            <p:ph type="title"/>
          </p:nvPr>
        </p:nvSpPr>
        <p:spPr/>
        <p:txBody>
          <a:bodyPr/>
          <a:lstStyle/>
          <a:p>
            <a:r>
              <a:rPr lang="en-US" b="1" dirty="0"/>
              <a:t>Advertising Ethics</a:t>
            </a:r>
            <a:endParaRPr lang="en-US" dirty="0"/>
          </a:p>
        </p:txBody>
      </p:sp>
      <p:sp>
        <p:nvSpPr>
          <p:cNvPr id="3" name="Content Placeholder 2">
            <a:extLst>
              <a:ext uri="{FF2B5EF4-FFF2-40B4-BE49-F238E27FC236}">
                <a16:creationId xmlns:a16="http://schemas.microsoft.com/office/drawing/2014/main" id="{80BCC24C-3560-46B3-8392-576A059051C4}"/>
              </a:ext>
            </a:extLst>
          </p:cNvPr>
          <p:cNvSpPr>
            <a:spLocks noGrp="1"/>
          </p:cNvSpPr>
          <p:nvPr>
            <p:ph idx="1"/>
          </p:nvPr>
        </p:nvSpPr>
        <p:spPr/>
        <p:txBody>
          <a:bodyPr>
            <a:normAutofit lnSpcReduction="10000"/>
          </a:bodyPr>
          <a:lstStyle/>
          <a:p>
            <a:r>
              <a:rPr lang="en-US" b="1" dirty="0"/>
              <a:t>commercial advertising </a:t>
            </a:r>
            <a:r>
              <a:rPr lang="en-US" dirty="0"/>
              <a:t>Communication between a seller and potential buyers that is publicly addressed to a mass audience and is intended to induce members of this audience to buy the seller’s products.</a:t>
            </a:r>
            <a:endParaRPr lang="en-US" b="1" dirty="0"/>
          </a:p>
          <a:p>
            <a:r>
              <a:rPr lang="en-US" b="1" dirty="0"/>
              <a:t>Characteristics of Advertising</a:t>
            </a:r>
          </a:p>
          <a:p>
            <a:r>
              <a:rPr lang="en-US" b="1" dirty="0"/>
              <a:t>Social Effects of Advertising -</a:t>
            </a:r>
            <a:r>
              <a:rPr lang="en-US" dirty="0"/>
              <a:t>Psychological Effects of Advertising</a:t>
            </a:r>
          </a:p>
          <a:p>
            <a:r>
              <a:rPr lang="en-US" b="1" dirty="0"/>
              <a:t>Advertising and the Creation of Consumer Desires</a:t>
            </a:r>
          </a:p>
          <a:p>
            <a:r>
              <a:rPr lang="en-US" b="1" dirty="0"/>
              <a:t>Advertising and Its Deceptive Effects on Beliefs</a:t>
            </a:r>
            <a:endParaRPr lang="en-US" dirty="0"/>
          </a:p>
        </p:txBody>
      </p:sp>
    </p:spTree>
    <p:extLst>
      <p:ext uri="{BB962C8B-B14F-4D97-AF65-F5344CB8AC3E}">
        <p14:creationId xmlns:p14="http://schemas.microsoft.com/office/powerpoint/2010/main" val="5453031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58C5A-435E-409D-9D1B-5D089D0E5D89}"/>
              </a:ext>
            </a:extLst>
          </p:cNvPr>
          <p:cNvSpPr>
            <a:spLocks noGrp="1"/>
          </p:cNvSpPr>
          <p:nvPr>
            <p:ph type="title"/>
          </p:nvPr>
        </p:nvSpPr>
        <p:spPr/>
        <p:txBody>
          <a:bodyPr/>
          <a:lstStyle/>
          <a:p>
            <a:r>
              <a:rPr lang="en-US" b="1" dirty="0"/>
              <a:t>Characteristics of Advertising</a:t>
            </a:r>
            <a:endParaRPr lang="en-US" dirty="0"/>
          </a:p>
        </p:txBody>
      </p:sp>
      <p:sp>
        <p:nvSpPr>
          <p:cNvPr id="3" name="Content Placeholder 2">
            <a:extLst>
              <a:ext uri="{FF2B5EF4-FFF2-40B4-BE49-F238E27FC236}">
                <a16:creationId xmlns:a16="http://schemas.microsoft.com/office/drawing/2014/main" id="{0A10AF7D-0674-403A-AC85-76FBBBAA66A9}"/>
              </a:ext>
            </a:extLst>
          </p:cNvPr>
          <p:cNvSpPr>
            <a:spLocks noGrp="1"/>
          </p:cNvSpPr>
          <p:nvPr>
            <p:ph idx="1"/>
          </p:nvPr>
        </p:nvSpPr>
        <p:spPr/>
        <p:txBody>
          <a:bodyPr>
            <a:normAutofit/>
          </a:bodyPr>
          <a:lstStyle/>
          <a:p>
            <a:r>
              <a:rPr lang="en-US" dirty="0"/>
              <a:t> A public communication aimed at a large social group intended to induce members of this audience to buy the seller’s products.</a:t>
            </a:r>
          </a:p>
          <a:p>
            <a:r>
              <a:rPr lang="en-US" dirty="0"/>
              <a:t> It succeeds by creating a desire for the seller’s product or a belief that a product will satisfy a preexisting desire.</a:t>
            </a:r>
          </a:p>
        </p:txBody>
      </p:sp>
    </p:spTree>
    <p:extLst>
      <p:ext uri="{BB962C8B-B14F-4D97-AF65-F5344CB8AC3E}">
        <p14:creationId xmlns:p14="http://schemas.microsoft.com/office/powerpoint/2010/main" val="72477514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AE9CF-D3BF-4F24-8923-6E4C86E013CD}"/>
              </a:ext>
            </a:extLst>
          </p:cNvPr>
          <p:cNvSpPr>
            <a:spLocks noGrp="1"/>
          </p:cNvSpPr>
          <p:nvPr>
            <p:ph type="title"/>
          </p:nvPr>
        </p:nvSpPr>
        <p:spPr/>
        <p:txBody>
          <a:bodyPr>
            <a:normAutofit/>
          </a:bodyPr>
          <a:lstStyle/>
          <a:p>
            <a:r>
              <a:rPr lang="en-US" b="1" dirty="0"/>
              <a:t>Criticisms of Advertising Based on its Social</a:t>
            </a:r>
            <a:br>
              <a:rPr lang="en-US" b="1" dirty="0"/>
            </a:br>
            <a:r>
              <a:rPr lang="en-US" b="1" dirty="0"/>
              <a:t>Effects</a:t>
            </a:r>
            <a:endParaRPr lang="en-US" dirty="0"/>
          </a:p>
        </p:txBody>
      </p:sp>
      <p:sp>
        <p:nvSpPr>
          <p:cNvPr id="3" name="Content Placeholder 2">
            <a:extLst>
              <a:ext uri="{FF2B5EF4-FFF2-40B4-BE49-F238E27FC236}">
                <a16:creationId xmlns:a16="http://schemas.microsoft.com/office/drawing/2014/main" id="{5D82D879-6795-4D3A-ADA8-C71D985DBF10}"/>
              </a:ext>
            </a:extLst>
          </p:cNvPr>
          <p:cNvSpPr>
            <a:spLocks noGrp="1"/>
          </p:cNvSpPr>
          <p:nvPr>
            <p:ph idx="1"/>
          </p:nvPr>
        </p:nvSpPr>
        <p:spPr/>
        <p:txBody>
          <a:bodyPr>
            <a:normAutofit fontScale="85000" lnSpcReduction="20000"/>
          </a:bodyPr>
          <a:lstStyle/>
          <a:p>
            <a:r>
              <a:rPr lang="en-US" dirty="0"/>
              <a:t> It debases the tastes of the public; but this criticism is not a moral criticism.</a:t>
            </a:r>
          </a:p>
          <a:p>
            <a:r>
              <a:rPr lang="en-US" dirty="0"/>
              <a:t> It inculcates materialistic values; but this criticism ignores the lack of evidence that advertisements can change people’s values.</a:t>
            </a:r>
          </a:p>
          <a:p>
            <a:r>
              <a:rPr lang="en-US" dirty="0"/>
              <a:t> Its costs are selling costs that, unlike production costs, do not add to the utility of products and so waste resources; but this criticism ignores how advertising can increase consumption which is good; however, studies suggest advertising does not increase consumption and anyway increasing consumption is not necessarily good.</a:t>
            </a:r>
          </a:p>
          <a:p>
            <a:r>
              <a:rPr lang="en-US" dirty="0"/>
              <a:t> It is used by big firms to create brand loyalties which let them become monopolies or oligopolies; however this criticism ignores studies showing big monopoly or oligopoly firms do not advertise more than little firms.</a:t>
            </a:r>
          </a:p>
        </p:txBody>
      </p:sp>
    </p:spTree>
    <p:extLst>
      <p:ext uri="{BB962C8B-B14F-4D97-AF65-F5344CB8AC3E}">
        <p14:creationId xmlns:p14="http://schemas.microsoft.com/office/powerpoint/2010/main" val="86079363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77B35-FFB1-479C-90E1-FFDDDA4D63B4}"/>
              </a:ext>
            </a:extLst>
          </p:cNvPr>
          <p:cNvSpPr>
            <a:spLocks noGrp="1"/>
          </p:cNvSpPr>
          <p:nvPr>
            <p:ph type="title"/>
          </p:nvPr>
        </p:nvSpPr>
        <p:spPr/>
        <p:txBody>
          <a:bodyPr/>
          <a:lstStyle/>
          <a:p>
            <a:r>
              <a:rPr lang="en-US" b="1" dirty="0"/>
              <a:t>Forms of Discrimination</a:t>
            </a:r>
            <a:endParaRPr lang="en-US" dirty="0"/>
          </a:p>
        </p:txBody>
      </p:sp>
      <p:sp>
        <p:nvSpPr>
          <p:cNvPr id="3" name="Content Placeholder 2">
            <a:extLst>
              <a:ext uri="{FF2B5EF4-FFF2-40B4-BE49-F238E27FC236}">
                <a16:creationId xmlns:a16="http://schemas.microsoft.com/office/drawing/2014/main" id="{B6FF665A-B3A8-41D9-ABF5-D4200ECE3BBC}"/>
              </a:ext>
            </a:extLst>
          </p:cNvPr>
          <p:cNvSpPr>
            <a:spLocks noGrp="1"/>
          </p:cNvSpPr>
          <p:nvPr>
            <p:ph idx="1"/>
          </p:nvPr>
        </p:nvSpPr>
        <p:spPr/>
        <p:txBody>
          <a:bodyPr>
            <a:normAutofit fontScale="92500" lnSpcReduction="10000"/>
          </a:bodyPr>
          <a:lstStyle/>
          <a:p>
            <a:r>
              <a:rPr lang="en-US" dirty="0"/>
              <a:t> Intentional discrimination is conscious and deliberate discrimination.</a:t>
            </a:r>
          </a:p>
          <a:p>
            <a:r>
              <a:rPr lang="en-US" dirty="0"/>
              <a:t> Unintentional discrimination is discrimination that is not consciously or deliberately sought, but is brought about by stereotypes or as an unintended outcome.</a:t>
            </a:r>
          </a:p>
          <a:p>
            <a:r>
              <a:rPr lang="en-US" dirty="0"/>
              <a:t> Individual discrimination is the discrimination of one or a few individuals acting on their own.</a:t>
            </a:r>
          </a:p>
          <a:p>
            <a:r>
              <a:rPr lang="en-US" dirty="0"/>
              <a:t> Institutional discrimination is discrimination that is the result of the actions of all or many of the people in an institution and of their routine processes and policies.</a:t>
            </a:r>
          </a:p>
        </p:txBody>
      </p:sp>
    </p:spTree>
    <p:extLst>
      <p:ext uri="{BB962C8B-B14F-4D97-AF65-F5344CB8AC3E}">
        <p14:creationId xmlns:p14="http://schemas.microsoft.com/office/powerpoint/2010/main" val="61064657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7BD52-2269-4FA8-A732-AC52465FFA35}"/>
              </a:ext>
            </a:extLst>
          </p:cNvPr>
          <p:cNvSpPr>
            <a:spLocks noGrp="1"/>
          </p:cNvSpPr>
          <p:nvPr>
            <p:ph type="title"/>
          </p:nvPr>
        </p:nvSpPr>
        <p:spPr/>
        <p:txBody>
          <a:bodyPr>
            <a:normAutofit fontScale="90000"/>
          </a:bodyPr>
          <a:lstStyle/>
          <a:p>
            <a:r>
              <a:rPr lang="en-US" b="1" dirty="0"/>
              <a:t>Criticism of Advertising Based on its Effects on</a:t>
            </a:r>
            <a:br>
              <a:rPr lang="en-US" b="1" dirty="0"/>
            </a:br>
            <a:r>
              <a:rPr lang="en-US" b="1" dirty="0"/>
              <a:t>Desires</a:t>
            </a:r>
            <a:endParaRPr lang="en-US" dirty="0"/>
          </a:p>
        </p:txBody>
      </p:sp>
      <p:sp>
        <p:nvSpPr>
          <p:cNvPr id="3" name="Content Placeholder 2">
            <a:extLst>
              <a:ext uri="{FF2B5EF4-FFF2-40B4-BE49-F238E27FC236}">
                <a16:creationId xmlns:a16="http://schemas.microsoft.com/office/drawing/2014/main" id="{DB285429-169F-43DB-817D-AC2C95472DF4}"/>
              </a:ext>
            </a:extLst>
          </p:cNvPr>
          <p:cNvSpPr>
            <a:spLocks noGrp="1"/>
          </p:cNvSpPr>
          <p:nvPr>
            <p:ph idx="1"/>
          </p:nvPr>
        </p:nvSpPr>
        <p:spPr/>
        <p:txBody>
          <a:bodyPr>
            <a:normAutofit/>
          </a:bodyPr>
          <a:lstStyle/>
          <a:p>
            <a:r>
              <a:rPr lang="en-US" dirty="0"/>
              <a:t>  Galbraith claimed advertising creates psychic desires which, unlike physical desires, are pliable and unlimited.</a:t>
            </a:r>
          </a:p>
          <a:p>
            <a:r>
              <a:rPr lang="en-US" dirty="0"/>
              <a:t> Psychic desires are created so firms can use us to absorb their output.</a:t>
            </a:r>
          </a:p>
          <a:p>
            <a:r>
              <a:rPr lang="en-US" dirty="0"/>
              <a:t> Using us this way treats us as means and not as ends and so is unethical.</a:t>
            </a:r>
          </a:p>
          <a:p>
            <a:r>
              <a:rPr lang="en-US" dirty="0"/>
              <a:t> However, this criticism ignores studies which suggest advertising cannot create and manipulate desires; on the other hand, subliminal ads can manipulate our desires and children’s desires can be manipulated.</a:t>
            </a:r>
          </a:p>
        </p:txBody>
      </p:sp>
    </p:spTree>
    <p:extLst>
      <p:ext uri="{BB962C8B-B14F-4D97-AF65-F5344CB8AC3E}">
        <p14:creationId xmlns:p14="http://schemas.microsoft.com/office/powerpoint/2010/main" val="320003960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4D878-AF89-44A5-A688-6A14F24C23F7}"/>
              </a:ext>
            </a:extLst>
          </p:cNvPr>
          <p:cNvSpPr>
            <a:spLocks noGrp="1"/>
          </p:cNvSpPr>
          <p:nvPr>
            <p:ph type="title"/>
          </p:nvPr>
        </p:nvSpPr>
        <p:spPr/>
        <p:txBody>
          <a:bodyPr/>
          <a:lstStyle/>
          <a:p>
            <a:r>
              <a:rPr lang="en-US" b="1" dirty="0"/>
              <a:t>Deceptive Advertising Requires</a:t>
            </a:r>
            <a:endParaRPr lang="en-US" dirty="0"/>
          </a:p>
        </p:txBody>
      </p:sp>
      <p:sp>
        <p:nvSpPr>
          <p:cNvPr id="3" name="Content Placeholder 2">
            <a:extLst>
              <a:ext uri="{FF2B5EF4-FFF2-40B4-BE49-F238E27FC236}">
                <a16:creationId xmlns:a16="http://schemas.microsoft.com/office/drawing/2014/main" id="{E46A1688-730D-445E-95E6-C74B594AD748}"/>
              </a:ext>
            </a:extLst>
          </p:cNvPr>
          <p:cNvSpPr>
            <a:spLocks noGrp="1"/>
          </p:cNvSpPr>
          <p:nvPr>
            <p:ph idx="1"/>
          </p:nvPr>
        </p:nvSpPr>
        <p:spPr/>
        <p:txBody>
          <a:bodyPr>
            <a:normAutofit/>
          </a:bodyPr>
          <a:lstStyle/>
          <a:p>
            <a:r>
              <a:rPr lang="en-US" dirty="0"/>
              <a:t> An author who (unethically) intends to make the audience believe what he or she knows is false by means of an intentional act or utterance.</a:t>
            </a:r>
          </a:p>
          <a:p>
            <a:r>
              <a:rPr lang="en-US" dirty="0"/>
              <a:t> Media or intermediaries who communicate the false message of the advertisement and so are also responsible for its deceptive effects.</a:t>
            </a:r>
          </a:p>
          <a:p>
            <a:r>
              <a:rPr lang="en-US" dirty="0"/>
              <a:t> An audience who is vulnerable to the deception and who lacks the capacity to recognize the deceptive nature of the advertisement.</a:t>
            </a:r>
          </a:p>
        </p:txBody>
      </p:sp>
    </p:spTree>
    <p:extLst>
      <p:ext uri="{BB962C8B-B14F-4D97-AF65-F5344CB8AC3E}">
        <p14:creationId xmlns:p14="http://schemas.microsoft.com/office/powerpoint/2010/main" val="240276929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033A1-16A9-4AA6-92DD-A3D4F7250F29}"/>
              </a:ext>
            </a:extLst>
          </p:cNvPr>
          <p:cNvSpPr>
            <a:spLocks noGrp="1"/>
          </p:cNvSpPr>
          <p:nvPr>
            <p:ph type="title"/>
          </p:nvPr>
        </p:nvSpPr>
        <p:spPr/>
        <p:txBody>
          <a:bodyPr/>
          <a:lstStyle/>
          <a:p>
            <a:r>
              <a:rPr lang="en-US" b="1" dirty="0"/>
              <a:t>Consumer Privacy</a:t>
            </a:r>
            <a:endParaRPr lang="en-US" dirty="0"/>
          </a:p>
        </p:txBody>
      </p:sp>
      <p:sp>
        <p:nvSpPr>
          <p:cNvPr id="3" name="Content Placeholder 2">
            <a:extLst>
              <a:ext uri="{FF2B5EF4-FFF2-40B4-BE49-F238E27FC236}">
                <a16:creationId xmlns:a16="http://schemas.microsoft.com/office/drawing/2014/main" id="{C2E991B4-A963-454B-A9F9-D09C819B373F}"/>
              </a:ext>
            </a:extLst>
          </p:cNvPr>
          <p:cNvSpPr>
            <a:spLocks noGrp="1"/>
          </p:cNvSpPr>
          <p:nvPr>
            <p:ph idx="1"/>
          </p:nvPr>
        </p:nvSpPr>
        <p:spPr/>
        <p:txBody>
          <a:bodyPr>
            <a:normAutofit/>
          </a:bodyPr>
          <a:lstStyle/>
          <a:p>
            <a:r>
              <a:rPr lang="en-US" b="1" dirty="0"/>
              <a:t>right to privacy- </a:t>
            </a:r>
            <a:r>
              <a:rPr lang="en-US" dirty="0"/>
              <a:t>The right of persons to determine what, to whom, and how much information about themselves will be disclosed to other parties.</a:t>
            </a:r>
            <a:endParaRPr lang="en-US" b="1" dirty="0"/>
          </a:p>
          <a:p>
            <a:r>
              <a:rPr lang="en-US" b="1" dirty="0"/>
              <a:t>psychological privacy- </a:t>
            </a:r>
            <a:r>
              <a:rPr lang="en-US" dirty="0"/>
              <a:t>Privacy with respect to a person’s inner life.</a:t>
            </a:r>
          </a:p>
          <a:p>
            <a:r>
              <a:rPr lang="en-US" b="1" dirty="0"/>
              <a:t>physical privacy- </a:t>
            </a:r>
            <a:r>
              <a:rPr lang="en-US" dirty="0"/>
              <a:t>Privacy with respect to a person’s physical activities.</a:t>
            </a:r>
          </a:p>
        </p:txBody>
      </p:sp>
    </p:spTree>
    <p:extLst>
      <p:ext uri="{BB962C8B-B14F-4D97-AF65-F5344CB8AC3E}">
        <p14:creationId xmlns:p14="http://schemas.microsoft.com/office/powerpoint/2010/main" val="31998207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DEE10-EB60-4C26-AEF3-FE47ED2F424B}"/>
              </a:ext>
            </a:extLst>
          </p:cNvPr>
          <p:cNvSpPr>
            <a:spLocks noGrp="1"/>
          </p:cNvSpPr>
          <p:nvPr>
            <p:ph type="title"/>
          </p:nvPr>
        </p:nvSpPr>
        <p:spPr/>
        <p:txBody>
          <a:bodyPr/>
          <a:lstStyle/>
          <a:p>
            <a:r>
              <a:rPr lang="en-US" b="1" dirty="0"/>
              <a:t>Importance of Privacy</a:t>
            </a:r>
            <a:endParaRPr lang="en-US" dirty="0"/>
          </a:p>
        </p:txBody>
      </p:sp>
      <p:sp>
        <p:nvSpPr>
          <p:cNvPr id="3" name="Content Placeholder 2">
            <a:extLst>
              <a:ext uri="{FF2B5EF4-FFF2-40B4-BE49-F238E27FC236}">
                <a16:creationId xmlns:a16="http://schemas.microsoft.com/office/drawing/2014/main" id="{AAB086E7-2534-4321-9B2C-A50F3B202129}"/>
              </a:ext>
            </a:extLst>
          </p:cNvPr>
          <p:cNvSpPr>
            <a:spLocks noGrp="1"/>
          </p:cNvSpPr>
          <p:nvPr>
            <p:ph idx="1"/>
          </p:nvPr>
        </p:nvSpPr>
        <p:spPr/>
        <p:txBody>
          <a:bodyPr>
            <a:normAutofit/>
          </a:bodyPr>
          <a:lstStyle/>
          <a:p>
            <a:r>
              <a:rPr lang="en-US" dirty="0"/>
              <a:t> Protects individuals from disclosures that can shame, can encourage interference in one’s private life, hurt loved ones, and lead to </a:t>
            </a:r>
            <a:r>
              <a:rPr lang="en-US" dirty="0" err="1"/>
              <a:t>selfincrimination</a:t>
            </a:r>
            <a:r>
              <a:rPr lang="en-US" dirty="0"/>
              <a:t>.</a:t>
            </a:r>
          </a:p>
          <a:p>
            <a:r>
              <a:rPr lang="en-US" dirty="0"/>
              <a:t> Enables the intimacy that develops personal relationships, the trust and confidentiality that underlies client professional relationships, the ability to maintain distinct social roles, and the ability to determine how others will see us.</a:t>
            </a:r>
          </a:p>
        </p:txBody>
      </p:sp>
    </p:spTree>
    <p:extLst>
      <p:ext uri="{BB962C8B-B14F-4D97-AF65-F5344CB8AC3E}">
        <p14:creationId xmlns:p14="http://schemas.microsoft.com/office/powerpoint/2010/main" val="353319816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135D4-BE6F-44CC-82D2-2A3D2CD639DE}"/>
              </a:ext>
            </a:extLst>
          </p:cNvPr>
          <p:cNvSpPr>
            <a:spLocks noGrp="1"/>
          </p:cNvSpPr>
          <p:nvPr>
            <p:ph type="title"/>
          </p:nvPr>
        </p:nvSpPr>
        <p:spPr/>
        <p:txBody>
          <a:bodyPr/>
          <a:lstStyle/>
          <a:p>
            <a:r>
              <a:rPr lang="en-US" dirty="0"/>
              <a:t>Nature of Job Discrimination</a:t>
            </a:r>
          </a:p>
        </p:txBody>
      </p:sp>
      <p:sp>
        <p:nvSpPr>
          <p:cNvPr id="3" name="Content Placeholder 2">
            <a:extLst>
              <a:ext uri="{FF2B5EF4-FFF2-40B4-BE49-F238E27FC236}">
                <a16:creationId xmlns:a16="http://schemas.microsoft.com/office/drawing/2014/main" id="{3FFA4939-20C6-4478-96C1-E2197D06D7BF}"/>
              </a:ext>
            </a:extLst>
          </p:cNvPr>
          <p:cNvSpPr>
            <a:spLocks noGrp="1"/>
          </p:cNvSpPr>
          <p:nvPr>
            <p:ph idx="1"/>
          </p:nvPr>
        </p:nvSpPr>
        <p:spPr/>
        <p:txBody>
          <a:bodyPr/>
          <a:lstStyle/>
          <a:p>
            <a:r>
              <a:rPr lang="en-US" b="1" dirty="0"/>
              <a:t>Forms of Discrimination</a:t>
            </a:r>
          </a:p>
          <a:p>
            <a:r>
              <a:rPr lang="en-US" b="1" dirty="0"/>
              <a:t>Controversy over Forms of Discrimination</a:t>
            </a:r>
          </a:p>
          <a:p>
            <a:r>
              <a:rPr lang="en-US" b="1" dirty="0"/>
              <a:t>Discrimination and the Law</a:t>
            </a:r>
            <a:endParaRPr lang="en-US" dirty="0"/>
          </a:p>
        </p:txBody>
      </p:sp>
    </p:spTree>
    <p:extLst>
      <p:ext uri="{BB962C8B-B14F-4D97-AF65-F5344CB8AC3E}">
        <p14:creationId xmlns:p14="http://schemas.microsoft.com/office/powerpoint/2010/main" val="95456864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83A85-C35C-4FAB-A331-CC6332037C1D}"/>
              </a:ext>
            </a:extLst>
          </p:cNvPr>
          <p:cNvSpPr>
            <a:spLocks noGrp="1"/>
          </p:cNvSpPr>
          <p:nvPr>
            <p:ph type="title"/>
          </p:nvPr>
        </p:nvSpPr>
        <p:spPr/>
        <p:txBody>
          <a:bodyPr>
            <a:normAutofit/>
          </a:bodyPr>
          <a:lstStyle/>
          <a:p>
            <a:r>
              <a:rPr lang="en-US" b="1" dirty="0"/>
              <a:t>Balancing Right to Privacy and Business</a:t>
            </a:r>
            <a:br>
              <a:rPr lang="en-US" b="1" dirty="0"/>
            </a:br>
            <a:r>
              <a:rPr lang="en-US" b="1" dirty="0"/>
              <a:t>Needs</a:t>
            </a:r>
            <a:endParaRPr lang="en-US" dirty="0"/>
          </a:p>
        </p:txBody>
      </p:sp>
      <p:sp>
        <p:nvSpPr>
          <p:cNvPr id="3" name="Content Placeholder 2">
            <a:extLst>
              <a:ext uri="{FF2B5EF4-FFF2-40B4-BE49-F238E27FC236}">
                <a16:creationId xmlns:a16="http://schemas.microsoft.com/office/drawing/2014/main" id="{73253899-85F4-4B6A-8A33-F700E545F429}"/>
              </a:ext>
            </a:extLst>
          </p:cNvPr>
          <p:cNvSpPr>
            <a:spLocks noGrp="1"/>
          </p:cNvSpPr>
          <p:nvPr>
            <p:ph idx="1"/>
          </p:nvPr>
        </p:nvSpPr>
        <p:spPr/>
        <p:txBody>
          <a:bodyPr>
            <a:normAutofit fontScale="92500" lnSpcReduction="20000"/>
          </a:bodyPr>
          <a:lstStyle/>
          <a:p>
            <a:r>
              <a:rPr lang="en-US" dirty="0"/>
              <a:t> Is the </a:t>
            </a:r>
            <a:r>
              <a:rPr lang="en-US" i="1" dirty="0"/>
              <a:t>purpose </a:t>
            </a:r>
            <a:r>
              <a:rPr lang="en-US" dirty="0"/>
              <a:t>of collecting information a legitimate business need that benefits the consumer?</a:t>
            </a:r>
          </a:p>
          <a:p>
            <a:r>
              <a:rPr lang="en-US" dirty="0"/>
              <a:t> Is the information that is collected </a:t>
            </a:r>
            <a:r>
              <a:rPr lang="en-US" i="1" dirty="0"/>
              <a:t>relevant </a:t>
            </a:r>
            <a:r>
              <a:rPr lang="en-US" dirty="0"/>
              <a:t>to the business need?</a:t>
            </a:r>
          </a:p>
          <a:p>
            <a:r>
              <a:rPr lang="en-US" dirty="0"/>
              <a:t> Is the consumer </a:t>
            </a:r>
            <a:r>
              <a:rPr lang="en-US" i="1" dirty="0"/>
              <a:t>informed </a:t>
            </a:r>
            <a:r>
              <a:rPr lang="en-US" dirty="0"/>
              <a:t>the information is being collected and the purpose?</a:t>
            </a:r>
          </a:p>
          <a:p>
            <a:r>
              <a:rPr lang="en-US" dirty="0"/>
              <a:t> Did the consumer </a:t>
            </a:r>
            <a:r>
              <a:rPr lang="en-US" i="1" dirty="0"/>
              <a:t>consent </a:t>
            </a:r>
            <a:r>
              <a:rPr lang="en-US" dirty="0"/>
              <a:t>to the information disclosure?</a:t>
            </a:r>
          </a:p>
          <a:p>
            <a:r>
              <a:rPr lang="en-US" dirty="0"/>
              <a:t> Is the information </a:t>
            </a:r>
            <a:r>
              <a:rPr lang="en-US" i="1" dirty="0"/>
              <a:t>accurate</a:t>
            </a:r>
            <a:r>
              <a:rPr lang="en-US" dirty="0"/>
              <a:t>?</a:t>
            </a:r>
          </a:p>
          <a:p>
            <a:r>
              <a:rPr lang="en-US" dirty="0"/>
              <a:t> Is the information </a:t>
            </a:r>
            <a:r>
              <a:rPr lang="en-US" i="1" dirty="0"/>
              <a:t>secure </a:t>
            </a:r>
            <a:r>
              <a:rPr lang="en-US" dirty="0"/>
              <a:t>and not disclosed to </a:t>
            </a:r>
            <a:r>
              <a:rPr lang="en-US" i="1" dirty="0"/>
              <a:t>recipients </a:t>
            </a:r>
            <a:r>
              <a:rPr lang="en-US" dirty="0"/>
              <a:t>or </a:t>
            </a:r>
            <a:r>
              <a:rPr lang="en-US" i="1" dirty="0"/>
              <a:t>used </a:t>
            </a:r>
            <a:r>
              <a:rPr lang="en-US" dirty="0"/>
              <a:t>in ways to which the consumer did not consent?</a:t>
            </a:r>
          </a:p>
        </p:txBody>
      </p:sp>
    </p:spTree>
    <p:extLst>
      <p:ext uri="{BB962C8B-B14F-4D97-AF65-F5344CB8AC3E}">
        <p14:creationId xmlns:p14="http://schemas.microsoft.com/office/powerpoint/2010/main" val="293023891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EB18C-B661-4E80-9634-E8D6EBC38B7A}"/>
              </a:ext>
            </a:extLst>
          </p:cNvPr>
          <p:cNvSpPr>
            <a:spLocks noGrp="1"/>
          </p:cNvSpPr>
          <p:nvPr>
            <p:ph type="title"/>
          </p:nvPr>
        </p:nvSpPr>
        <p:spPr/>
        <p:txBody>
          <a:bodyPr/>
          <a:lstStyle/>
          <a:p>
            <a:r>
              <a:rPr lang="en-US" b="1" dirty="0"/>
              <a:t>Controversy over Forms of Discrimination</a:t>
            </a:r>
            <a:endParaRPr lang="en-US" dirty="0"/>
          </a:p>
        </p:txBody>
      </p:sp>
      <p:sp>
        <p:nvSpPr>
          <p:cNvPr id="3" name="Content Placeholder 2">
            <a:extLst>
              <a:ext uri="{FF2B5EF4-FFF2-40B4-BE49-F238E27FC236}">
                <a16:creationId xmlns:a16="http://schemas.microsoft.com/office/drawing/2014/main" id="{8BA5A469-EE29-4AED-8488-34ACC2A225F8}"/>
              </a:ext>
            </a:extLst>
          </p:cNvPr>
          <p:cNvSpPr>
            <a:spLocks noGrp="1"/>
          </p:cNvSpPr>
          <p:nvPr>
            <p:ph idx="1"/>
          </p:nvPr>
        </p:nvSpPr>
        <p:spPr/>
        <p:txBody>
          <a:bodyPr>
            <a:normAutofit fontScale="92500" lnSpcReduction="10000"/>
          </a:bodyPr>
          <a:lstStyle/>
          <a:p>
            <a:r>
              <a:rPr lang="en-US" dirty="0"/>
              <a:t> Four possible kinds of discrimination are (1) individual and intentional, (2) institutional and intentional, (3) individual and unintentional, and (4) institutional and unintentional.</a:t>
            </a:r>
          </a:p>
          <a:p>
            <a:r>
              <a:rPr lang="en-US" dirty="0"/>
              <a:t> In the 1960s, discrimination is seen as individual and intentional; by the 1970s, it is seen to have institutional and unintentional forms, as indicated by “underrepresentation” of minorities or women, and to be remedied with affirmative action.</a:t>
            </a:r>
          </a:p>
          <a:p>
            <a:r>
              <a:rPr lang="en-US" dirty="0"/>
              <a:t> In the 1980s, some insist discrimination is only individual and intentional, but in the 1990s, the view prevails it can also be institutional and unintentional.</a:t>
            </a:r>
          </a:p>
        </p:txBody>
      </p:sp>
    </p:spTree>
    <p:extLst>
      <p:ext uri="{BB962C8B-B14F-4D97-AF65-F5344CB8AC3E}">
        <p14:creationId xmlns:p14="http://schemas.microsoft.com/office/powerpoint/2010/main" val="335939281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D6D42-8B76-449A-8739-13814D8E398B}"/>
              </a:ext>
            </a:extLst>
          </p:cNvPr>
          <p:cNvSpPr>
            <a:spLocks noGrp="1"/>
          </p:cNvSpPr>
          <p:nvPr>
            <p:ph type="title"/>
          </p:nvPr>
        </p:nvSpPr>
        <p:spPr/>
        <p:txBody>
          <a:bodyPr/>
          <a:lstStyle/>
          <a:p>
            <a:r>
              <a:rPr lang="en-US" b="1" dirty="0"/>
              <a:t>Discrimination and the Law</a:t>
            </a:r>
            <a:endParaRPr lang="en-US" dirty="0"/>
          </a:p>
        </p:txBody>
      </p:sp>
      <p:sp>
        <p:nvSpPr>
          <p:cNvPr id="3" name="Content Placeholder 2">
            <a:extLst>
              <a:ext uri="{FF2B5EF4-FFF2-40B4-BE49-F238E27FC236}">
                <a16:creationId xmlns:a16="http://schemas.microsoft.com/office/drawing/2014/main" id="{3F1BDA1B-F16A-411E-8E2E-007666B77530}"/>
              </a:ext>
            </a:extLst>
          </p:cNvPr>
          <p:cNvSpPr>
            <a:spLocks noGrp="1"/>
          </p:cNvSpPr>
          <p:nvPr>
            <p:ph idx="1"/>
          </p:nvPr>
        </p:nvSpPr>
        <p:spPr/>
        <p:txBody>
          <a:bodyPr>
            <a:normAutofit lnSpcReduction="10000"/>
          </a:bodyPr>
          <a:lstStyle/>
          <a:p>
            <a:r>
              <a:rPr lang="en-US" dirty="0"/>
              <a:t> Civil Rights Act of 1964 made it illegal to base hiring, firing, or compensation decisions on race, color, religion, sex, or national origin; created the Equal Employment Opportunity Commission (EEOC) to administer the Act.</a:t>
            </a:r>
          </a:p>
          <a:p>
            <a:r>
              <a:rPr lang="en-US" dirty="0"/>
              <a:t> Executive Order 11246 required companies doing business with the federal government to take steps to redress racial imbalance in workforce.</a:t>
            </a:r>
          </a:p>
          <a:p>
            <a:r>
              <a:rPr lang="en-US" dirty="0"/>
              <a:t> Equal Employment Opportunity Act of 1972 gave EEOC increased power to combat “under representation” and to require affirmative action programs.</a:t>
            </a:r>
          </a:p>
        </p:txBody>
      </p:sp>
    </p:spTree>
    <p:extLst>
      <p:ext uri="{BB962C8B-B14F-4D97-AF65-F5344CB8AC3E}">
        <p14:creationId xmlns:p14="http://schemas.microsoft.com/office/powerpoint/2010/main" val="345789838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2D70D-783A-4D8A-80CA-C0D323F313F7}"/>
              </a:ext>
            </a:extLst>
          </p:cNvPr>
          <p:cNvSpPr>
            <a:spLocks noGrp="1"/>
          </p:cNvSpPr>
          <p:nvPr>
            <p:ph type="title"/>
          </p:nvPr>
        </p:nvSpPr>
        <p:spPr/>
        <p:txBody>
          <a:bodyPr/>
          <a:lstStyle/>
          <a:p>
            <a:r>
              <a:rPr lang="en-US" dirty="0"/>
              <a:t>Extent of Discrimination</a:t>
            </a:r>
          </a:p>
        </p:txBody>
      </p:sp>
      <p:sp>
        <p:nvSpPr>
          <p:cNvPr id="3" name="Content Placeholder 2">
            <a:extLst>
              <a:ext uri="{FF2B5EF4-FFF2-40B4-BE49-F238E27FC236}">
                <a16:creationId xmlns:a16="http://schemas.microsoft.com/office/drawing/2014/main" id="{8BF621FC-8548-4A04-AC82-E53BF25E5B90}"/>
              </a:ext>
            </a:extLst>
          </p:cNvPr>
          <p:cNvSpPr>
            <a:spLocks noGrp="1"/>
          </p:cNvSpPr>
          <p:nvPr>
            <p:ph idx="1"/>
          </p:nvPr>
        </p:nvSpPr>
        <p:spPr/>
        <p:txBody>
          <a:bodyPr/>
          <a:lstStyle/>
          <a:p>
            <a:r>
              <a:rPr lang="en-US" b="1" dirty="0"/>
              <a:t>Prima Facie Indicators of Discrimination</a:t>
            </a:r>
          </a:p>
          <a:p>
            <a:r>
              <a:rPr lang="en-US" b="1" dirty="0"/>
              <a:t>Discrimination in the United States</a:t>
            </a:r>
          </a:p>
          <a:p>
            <a:r>
              <a:rPr lang="en-US" b="1" dirty="0"/>
              <a:t>Increasing Problems for Women and Minorities</a:t>
            </a:r>
            <a:endParaRPr lang="en-US" dirty="0"/>
          </a:p>
        </p:txBody>
      </p:sp>
    </p:spTree>
    <p:extLst>
      <p:ext uri="{BB962C8B-B14F-4D97-AF65-F5344CB8AC3E}">
        <p14:creationId xmlns:p14="http://schemas.microsoft.com/office/powerpoint/2010/main" val="170288762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12DC9-E51D-4CFB-B602-51999A8B85E8}"/>
              </a:ext>
            </a:extLst>
          </p:cNvPr>
          <p:cNvSpPr>
            <a:spLocks noGrp="1"/>
          </p:cNvSpPr>
          <p:nvPr>
            <p:ph type="title"/>
          </p:nvPr>
        </p:nvSpPr>
        <p:spPr/>
        <p:txBody>
          <a:bodyPr/>
          <a:lstStyle/>
          <a:p>
            <a:r>
              <a:rPr lang="en-US" b="1" dirty="0"/>
              <a:t>Prima Facie Indicators of Discrimination</a:t>
            </a:r>
            <a:endParaRPr lang="en-US" dirty="0"/>
          </a:p>
        </p:txBody>
      </p:sp>
      <p:sp>
        <p:nvSpPr>
          <p:cNvPr id="3" name="Content Placeholder 2">
            <a:extLst>
              <a:ext uri="{FF2B5EF4-FFF2-40B4-BE49-F238E27FC236}">
                <a16:creationId xmlns:a16="http://schemas.microsoft.com/office/drawing/2014/main" id="{6B7455EB-F2E1-4163-9281-F00A525B60D7}"/>
              </a:ext>
            </a:extLst>
          </p:cNvPr>
          <p:cNvSpPr>
            <a:spLocks noGrp="1"/>
          </p:cNvSpPr>
          <p:nvPr>
            <p:ph idx="1"/>
          </p:nvPr>
        </p:nvSpPr>
        <p:spPr/>
        <p:txBody>
          <a:bodyPr>
            <a:normAutofit/>
          </a:bodyPr>
          <a:lstStyle/>
          <a:p>
            <a:r>
              <a:rPr lang="en-US" dirty="0"/>
              <a:t> Average benefits minorities and women receive compared to others</a:t>
            </a:r>
          </a:p>
          <a:p>
            <a:r>
              <a:rPr lang="en-US" dirty="0"/>
              <a:t> Proportions of minorities and women at lowest economic levels</a:t>
            </a:r>
          </a:p>
          <a:p>
            <a:r>
              <a:rPr lang="en-US" dirty="0"/>
              <a:t> Proportions of minorities and women at highest economic levels.</a:t>
            </a:r>
          </a:p>
        </p:txBody>
      </p:sp>
    </p:spTree>
    <p:extLst>
      <p:ext uri="{BB962C8B-B14F-4D97-AF65-F5344CB8AC3E}">
        <p14:creationId xmlns:p14="http://schemas.microsoft.com/office/powerpoint/2010/main" val="71741512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AA216-5529-49F8-868A-0EC314BC325C}"/>
              </a:ext>
            </a:extLst>
          </p:cNvPr>
          <p:cNvSpPr>
            <a:spLocks noGrp="1"/>
          </p:cNvSpPr>
          <p:nvPr>
            <p:ph type="title"/>
          </p:nvPr>
        </p:nvSpPr>
        <p:spPr/>
        <p:txBody>
          <a:bodyPr/>
          <a:lstStyle/>
          <a:p>
            <a:r>
              <a:rPr lang="en-US" b="1" dirty="0"/>
              <a:t>Discrimination in the United States</a:t>
            </a:r>
            <a:endParaRPr lang="en-US" dirty="0"/>
          </a:p>
        </p:txBody>
      </p:sp>
      <p:sp>
        <p:nvSpPr>
          <p:cNvPr id="3" name="Content Placeholder 2">
            <a:extLst>
              <a:ext uri="{FF2B5EF4-FFF2-40B4-BE49-F238E27FC236}">
                <a16:creationId xmlns:a16="http://schemas.microsoft.com/office/drawing/2014/main" id="{35F1AFEB-0A32-4B2B-B552-13351C0A6FAD}"/>
              </a:ext>
            </a:extLst>
          </p:cNvPr>
          <p:cNvSpPr>
            <a:spLocks noGrp="1"/>
          </p:cNvSpPr>
          <p:nvPr>
            <p:ph idx="1"/>
          </p:nvPr>
        </p:nvSpPr>
        <p:spPr/>
        <p:txBody>
          <a:bodyPr>
            <a:normAutofit fontScale="70000" lnSpcReduction="20000"/>
          </a:bodyPr>
          <a:lstStyle/>
          <a:p>
            <a:r>
              <a:rPr lang="en-US" dirty="0"/>
              <a:t> Gap between average family incomes of whites and minorities has not decreased.</a:t>
            </a:r>
          </a:p>
          <a:p>
            <a:r>
              <a:rPr lang="en-US" dirty="0"/>
              <a:t> Gaps between average incomes and median earnings of men and women have decreased but are still large; women earn less than less-educated men; women earn less in every occupational group.</a:t>
            </a:r>
          </a:p>
          <a:p>
            <a:r>
              <a:rPr lang="en-US" dirty="0"/>
              <a:t> Gaps between the average earnings of minorities and of whites have hardly narrowed; minorities earn less than less educated whites; percent of minorities in poverty is 2 to 3 times the white percentage.</a:t>
            </a:r>
          </a:p>
          <a:p>
            <a:r>
              <a:rPr lang="en-US" dirty="0"/>
              <a:t> Poverty rate of families headed by women is twice that of male-headed families.</a:t>
            </a:r>
          </a:p>
          <a:p>
            <a:r>
              <a:rPr lang="en-US" dirty="0"/>
              <a:t> Salaries of “women’s jobs” are significantly lower than “men’s jobs.”</a:t>
            </a:r>
          </a:p>
          <a:p>
            <a:r>
              <a:rPr lang="en-US" dirty="0"/>
              <a:t> Top-paying executive positions are filled by men; a “glass ceiling” stops women.</a:t>
            </a:r>
          </a:p>
          <a:p>
            <a:r>
              <a:rPr lang="en-US" dirty="0"/>
              <a:t> The earnings gaps are not explained by education, career choices, preferences, work history, training, or absenteeism.</a:t>
            </a:r>
          </a:p>
        </p:txBody>
      </p:sp>
    </p:spTree>
    <p:extLst>
      <p:ext uri="{BB962C8B-B14F-4D97-AF65-F5344CB8AC3E}">
        <p14:creationId xmlns:p14="http://schemas.microsoft.com/office/powerpoint/2010/main" val="224518322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D784-7929-4B7C-9513-9ADD2EF93A6F}"/>
              </a:ext>
            </a:extLst>
          </p:cNvPr>
          <p:cNvSpPr>
            <a:spLocks noGrp="1"/>
          </p:cNvSpPr>
          <p:nvPr>
            <p:ph type="title"/>
          </p:nvPr>
        </p:nvSpPr>
        <p:spPr/>
        <p:txBody>
          <a:bodyPr/>
          <a:lstStyle/>
          <a:p>
            <a:r>
              <a:rPr lang="en-US" b="1" dirty="0"/>
              <a:t>Increasing Problems for Women and Minorities</a:t>
            </a:r>
            <a:endParaRPr lang="en-US" dirty="0"/>
          </a:p>
        </p:txBody>
      </p:sp>
      <p:sp>
        <p:nvSpPr>
          <p:cNvPr id="3" name="Content Placeholder 2">
            <a:extLst>
              <a:ext uri="{FF2B5EF4-FFF2-40B4-BE49-F238E27FC236}">
                <a16:creationId xmlns:a16="http://schemas.microsoft.com/office/drawing/2014/main" id="{666C770D-CF2A-4F98-B0C8-48BD7D6F50B7}"/>
              </a:ext>
            </a:extLst>
          </p:cNvPr>
          <p:cNvSpPr>
            <a:spLocks noGrp="1"/>
          </p:cNvSpPr>
          <p:nvPr>
            <p:ph idx="1"/>
          </p:nvPr>
        </p:nvSpPr>
        <p:spPr/>
        <p:txBody>
          <a:bodyPr>
            <a:normAutofit/>
          </a:bodyPr>
          <a:lstStyle/>
          <a:p>
            <a:r>
              <a:rPr lang="en-US" dirty="0"/>
              <a:t> Women and minorities make up most new workers, but face significant disadvantages.</a:t>
            </a:r>
          </a:p>
          <a:p>
            <a:r>
              <a:rPr lang="en-US" dirty="0"/>
              <a:t> Women are steered into low-paying jobs and face a “glass ceiling” and sexual harassment.</a:t>
            </a:r>
          </a:p>
          <a:p>
            <a:r>
              <a:rPr lang="en-US" dirty="0"/>
              <a:t> Minorities need skills and education but lack them.</a:t>
            </a:r>
          </a:p>
        </p:txBody>
      </p:sp>
    </p:spTree>
    <p:extLst>
      <p:ext uri="{BB962C8B-B14F-4D97-AF65-F5344CB8AC3E}">
        <p14:creationId xmlns:p14="http://schemas.microsoft.com/office/powerpoint/2010/main" val="42625955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TM03457496[[fn=Parallax]]</Template>
  <TotalTime>517</TotalTime>
  <Words>5894</Words>
  <Application>Microsoft Office PowerPoint</Application>
  <PresentationFormat>Widescreen</PresentationFormat>
  <Paragraphs>411</Paragraphs>
  <Slides>83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83</vt:i4>
      </vt:variant>
    </vt:vector>
  </HeadingPairs>
  <TitlesOfParts>
    <vt:vector size="86" baseType="lpstr">
      <vt:lpstr>Arial</vt:lpstr>
      <vt:lpstr>Corbel</vt:lpstr>
      <vt:lpstr>Parallax</vt:lpstr>
      <vt:lpstr>ILO8025: Professional Ethics and Corporate Social Responsibility (CSR)</vt:lpstr>
      <vt:lpstr>Professional Ethics and Corporate Social Responsibility (CSR)</vt:lpstr>
      <vt:lpstr>Chapter I</vt:lpstr>
      <vt:lpstr>The Nature of Business Ethics</vt:lpstr>
      <vt:lpstr>Six Characteristics of Moral Standards</vt:lpstr>
      <vt:lpstr>Ethics</vt:lpstr>
      <vt:lpstr>Ethics and social sciences</vt:lpstr>
      <vt:lpstr>Business Ethics</vt:lpstr>
      <vt:lpstr>Kinds of Ethical Issues</vt:lpstr>
      <vt:lpstr>Should Ethical Qualities be Attributed Only to People or Also to Corporations?</vt:lpstr>
      <vt:lpstr>Arguments Against Ethics in Business</vt:lpstr>
      <vt:lpstr>Arguments Supporting Ethics in Business</vt:lpstr>
      <vt:lpstr>Corporate Social Responsibility Is a Business’s Societal Obligations</vt:lpstr>
      <vt:lpstr>Ethical Issues in Business</vt:lpstr>
      <vt:lpstr>Globalization</vt:lpstr>
      <vt:lpstr>Differences Among Nations</vt:lpstr>
      <vt:lpstr>Business and Ethical Relativism</vt:lpstr>
      <vt:lpstr>Moral Responsibility and Blame</vt:lpstr>
      <vt:lpstr>Utilitarianism: Weighing Social Costs and Benefits</vt:lpstr>
      <vt:lpstr>Utilitarianism</vt:lpstr>
      <vt:lpstr>Rights and Duties</vt:lpstr>
      <vt:lpstr>Characteristics of Rights</vt:lpstr>
      <vt:lpstr>Moral Rights</vt:lpstr>
      <vt:lpstr>Negative and Positive Rights</vt:lpstr>
      <vt:lpstr>Contractual Rights and Duties</vt:lpstr>
      <vt:lpstr>Chapter II</vt:lpstr>
      <vt:lpstr>Perfect competition, Pure monopoly and Oligopoly  </vt:lpstr>
      <vt:lpstr>Perfect Competition</vt:lpstr>
      <vt:lpstr>Equilibrium in Perfectly Competitive Markets</vt:lpstr>
      <vt:lpstr>PowerPoint Presentation</vt:lpstr>
      <vt:lpstr>Ethics and Perfectly Competitive Markets</vt:lpstr>
      <vt:lpstr>Justice in Perfectly Competitive Market </vt:lpstr>
      <vt:lpstr>Utility in Perfectly Competitive Market</vt:lpstr>
      <vt:lpstr>Rights in Perfectly Competitive Market</vt:lpstr>
      <vt:lpstr>Perfectly Competitive Free Markets</vt:lpstr>
      <vt:lpstr>Monopoly Competition</vt:lpstr>
      <vt:lpstr>Monopoly Markets</vt:lpstr>
      <vt:lpstr>Ethical Weaknesses of Monopolies</vt:lpstr>
      <vt:lpstr>Oligopolistic Competition</vt:lpstr>
      <vt:lpstr>Unethical Practices in Oligopoly Markets</vt:lpstr>
      <vt:lpstr>Main Views on Oligopoly Power </vt:lpstr>
      <vt:lpstr>The Dimensions of Pollution and Resource Depletion</vt:lpstr>
      <vt:lpstr>Major Types of Air Pollution</vt:lpstr>
      <vt:lpstr>Major Types of Water Pollution</vt:lpstr>
      <vt:lpstr>Major Types of Land Pollution</vt:lpstr>
      <vt:lpstr>Depletion of Nonrenewable Resources</vt:lpstr>
      <vt:lpstr>The Ethics of Pollution Control</vt:lpstr>
      <vt:lpstr>Ecological Ethics</vt:lpstr>
      <vt:lpstr>Environmental Rights and Absolute Bans</vt:lpstr>
      <vt:lpstr>Markets and Partial Controls</vt:lpstr>
      <vt:lpstr>Optimal Level of Pollution Removal in Utilitarian Approach</vt:lpstr>
      <vt:lpstr>Alternative Approaches to Pollution</vt:lpstr>
      <vt:lpstr>The Ethics of Conserving Depletable Resources</vt:lpstr>
      <vt:lpstr>Arguments Against Attributing Rights to Future Generations</vt:lpstr>
      <vt:lpstr>Conservation Based on Justice</vt:lpstr>
      <vt:lpstr>Sustainability</vt:lpstr>
      <vt:lpstr>Economic Growth</vt:lpstr>
      <vt:lpstr>Chapter III</vt:lpstr>
      <vt:lpstr>Markets and Consumer Protection</vt:lpstr>
      <vt:lpstr>Problems consumers face </vt:lpstr>
      <vt:lpstr>Market Approach to Consumer Protection </vt:lpstr>
      <vt:lpstr>Problems with the Market Approach </vt:lpstr>
      <vt:lpstr>The Contract View of Business Firm’s Duties to Consumers</vt:lpstr>
      <vt:lpstr>Problems with Contractual Theory</vt:lpstr>
      <vt:lpstr>The Due Care Theory</vt:lpstr>
      <vt:lpstr>Manufacturers’ Duties in Due Care Theory</vt:lpstr>
      <vt:lpstr>Problems with Due Care Theory</vt:lpstr>
      <vt:lpstr>Advertising Ethics</vt:lpstr>
      <vt:lpstr>Characteristics of Advertising</vt:lpstr>
      <vt:lpstr>Criticisms of Advertising Based on its Social Effects</vt:lpstr>
      <vt:lpstr>Forms of Discrimination</vt:lpstr>
      <vt:lpstr>Criticism of Advertising Based on its Effects on Desires</vt:lpstr>
      <vt:lpstr>Deceptive Advertising Requires</vt:lpstr>
      <vt:lpstr>Consumer Privacy</vt:lpstr>
      <vt:lpstr>Importance of Privacy</vt:lpstr>
      <vt:lpstr>Nature of Job Discrimination</vt:lpstr>
      <vt:lpstr>Balancing Right to Privacy and Business Needs</vt:lpstr>
      <vt:lpstr>Controversy over Forms of Discrimination</vt:lpstr>
      <vt:lpstr>Discrimination and the Law</vt:lpstr>
      <vt:lpstr>Extent of Discrimination</vt:lpstr>
      <vt:lpstr>Prima Facie Indicators of Discrimination</vt:lpstr>
      <vt:lpstr>Discrimination in the United States</vt:lpstr>
      <vt:lpstr>Increasing Problems for Women and Minorities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Prafulla</dc:creator>
  <cp:lastModifiedBy>Prafulla</cp:lastModifiedBy>
  <cp:revision>57</cp:revision>
  <dcterms:created xsi:type="dcterms:W3CDTF">2019-12-31T15:58:53Z</dcterms:created>
  <dcterms:modified xsi:type="dcterms:W3CDTF">2020-01-10T08:20:05Z</dcterms:modified>
</cp:coreProperties>
</file>